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75" r:id="rId2"/>
    <p:sldId id="523" r:id="rId3"/>
    <p:sldId id="532" r:id="rId4"/>
    <p:sldId id="518" r:id="rId5"/>
    <p:sldId id="521" r:id="rId6"/>
    <p:sldId id="519" r:id="rId7"/>
    <p:sldId id="522" r:id="rId8"/>
    <p:sldId id="524" r:id="rId9"/>
    <p:sldId id="525" r:id="rId10"/>
    <p:sldId id="520" r:id="rId11"/>
    <p:sldId id="526" r:id="rId12"/>
  </p:sldIdLst>
  <p:sldSz cx="9144000" cy="6858000" type="screen4x3"/>
  <p:notesSz cx="6858000" cy="9144000"/>
  <p:custDataLst>
    <p:tags r:id="rId15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51">
          <p15:clr>
            <a:srgbClr val="A4A3A4"/>
          </p15:clr>
        </p15:guide>
        <p15:guide id="2" orient="horz" pos="2259">
          <p15:clr>
            <a:srgbClr val="A4A3A4"/>
          </p15:clr>
        </p15:guide>
        <p15:guide id="3" orient="horz" pos="423">
          <p15:clr>
            <a:srgbClr val="A4A3A4"/>
          </p15:clr>
        </p15:guide>
        <p15:guide id="4" orient="horz" pos="831">
          <p15:clr>
            <a:srgbClr val="A4A3A4"/>
          </p15:clr>
        </p15:guide>
        <p15:guide id="5" pos="5570">
          <p15:clr>
            <a:srgbClr val="A4A3A4"/>
          </p15:clr>
        </p15:guide>
        <p15:guide id="6" pos="4762">
          <p15:clr>
            <a:srgbClr val="A4A3A4"/>
          </p15:clr>
        </p15:guide>
        <p15:guide id="7" pos="5374">
          <p15:clr>
            <a:srgbClr val="A4A3A4"/>
          </p15:clr>
        </p15:guide>
        <p15:guide id="8" pos="400">
          <p15:clr>
            <a:srgbClr val="A4A3A4"/>
          </p15:clr>
        </p15:guide>
        <p15:guide id="9" pos="1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39352C"/>
    <a:srgbClr val="D8D3C3"/>
    <a:srgbClr val="CD0920"/>
    <a:srgbClr val="505150"/>
    <a:srgbClr val="0092D2"/>
    <a:srgbClr val="6C186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6016" autoAdjust="0"/>
  </p:normalViewPr>
  <p:slideViewPr>
    <p:cSldViewPr snapToGrid="0" snapToObjects="1">
      <p:cViewPr varScale="1">
        <p:scale>
          <a:sx n="115" d="100"/>
          <a:sy n="115" d="100"/>
        </p:scale>
        <p:origin x="1494" y="108"/>
      </p:cViewPr>
      <p:guideLst>
        <p:guide orient="horz" pos="3651"/>
        <p:guide orient="horz" pos="2259"/>
        <p:guide orient="horz" pos="423"/>
        <p:guide orient="horz" pos="831"/>
        <p:guide pos="5570"/>
        <p:guide pos="4762"/>
        <p:guide pos="5374"/>
        <p:guide pos="400"/>
        <p:guide pos="18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32"/>
    </p:cViewPr>
  </p:sorterViewPr>
  <p:notesViewPr>
    <p:cSldViewPr snapToGrid="0" snapToObjects="1"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0595" name="Rectangle 3">
            <a:extLst/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0596" name="Rectangle 4">
            <a:extLst/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0597" name="Rectangle 5">
            <a:extLst/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1B48D5F-C6EF-4233-9AD3-B10817CEC7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8198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D6BBFCE-E18C-4D74-BD7C-6B35831B47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B7D5D31-8476-4AD2-84EA-E88600357169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Anything else that you feel would support your application – perhaps thing you feel are relevant but you have not been able to express in the 2 questions.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46DDEA3-6A35-4F5C-B397-86342409E46E}" type="slidenum">
              <a:rPr lang="en-GB" altLang="en-US"/>
              <a:pPr/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57D9B32-9B51-4295-991F-FE754F0244AC}" type="slidenum">
              <a:rPr lang="en-GB" altLang="en-US"/>
              <a:pPr/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ABF7526-981C-4B2F-B1CC-555D53C3391E}" type="slidenum">
              <a:rPr lang="en-GB" altLang="en-US"/>
              <a:pPr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6A3B2B8-D466-418C-8CB7-2AC6CC3CA8C2}" type="slidenum">
              <a:rPr lang="en-GB" altLang="en-US"/>
              <a:pPr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 questions:</a:t>
            </a: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-reasons for applying for the research project</a:t>
            </a: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-what relevant experience do you have?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A1F8854-F403-4E92-B6EF-E2ACA4C40017}" type="slidenum">
              <a:rPr lang="en-GB" altLang="en-US"/>
              <a:pPr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Reasons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- Write down as many reasons for wanting to do the research project as you can think of</a:t>
            </a:r>
          </a:p>
          <a:p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Importance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- Order them by importance, most important or significant reason first</a:t>
            </a:r>
          </a:p>
          <a:p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Consolidation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-  Join up similar reasons or ideas, and delete any which you’ve already said in a different way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What you now have should be the basis of your answer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 the same for relevant experience you can bring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0A3F4EE-B086-4C99-B0A9-B29FC1837024}" type="slidenum">
              <a:rPr lang="en-GB" altLang="en-US"/>
              <a:pPr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Again 2 questions:</a:t>
            </a: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-what are your career aspirations?</a:t>
            </a: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-how would the scholarship help (your career interests/aims)?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8E4873E-CC05-41B9-B693-96BC9C5CDA79}" type="slidenum">
              <a:rPr lang="en-GB" altLang="en-US"/>
              <a:pPr/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What are your career aspirations is a big question.</a:t>
            </a: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You may not be sure of your career aims or have any particularly defined ones.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Look for an aspect of career interest which relates to academic research generally, and perhaps the field/area of the project you’re applying to</a:t>
            </a: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You may want to work with your subject or study discipline, or use expertise from deeper subject knowledge</a:t>
            </a:r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175DB4E-C117-468C-A6FE-7DC494D36FEC}" type="slidenum">
              <a:rPr lang="en-GB" altLang="en-US"/>
              <a:pPr/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 any of this relevant to your career interests? Could be the basis of your answer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AE0B75B-2945-4A3F-8964-8CF0EB818819}" type="slidenum">
              <a:rPr lang="en-GB" altLang="en-US"/>
              <a:pPr/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Experiencing and developing a range of skills and professional behaviours, in research and more widely. Which are useful for your career interests, and why?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17525CF-6B11-452E-AD69-AC3C364D2443}" type="slidenum">
              <a:rPr lang="en-GB" altLang="en-US"/>
              <a:pPr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feg: 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660" y="1325562"/>
            <a:ext cx="6919540" cy="3492674"/>
          </a:xfrm>
        </p:spPr>
        <p:txBody>
          <a:bodyPr anchor="ctr"/>
          <a:lstStyle>
            <a:lvl1pPr algn="l">
              <a:lnSpc>
                <a:spcPts val="6700"/>
              </a:lnSpc>
              <a:tabLst/>
              <a:defRPr sz="6000" b="0" i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660" y="4818236"/>
            <a:ext cx="6919540" cy="360040"/>
          </a:xfrm>
        </p:spPr>
        <p:txBody>
          <a:bodyPr/>
          <a:lstStyle>
            <a:lvl1pPr marL="0" indent="0" algn="l">
              <a:buNone/>
              <a:defRPr sz="1800" b="0" i="0">
                <a:solidFill>
                  <a:schemeClr val="tx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9288" y="5749132"/>
            <a:ext cx="4430712" cy="264318"/>
          </a:xfrm>
        </p:spPr>
        <p:txBody>
          <a:bodyPr/>
          <a:lstStyle>
            <a:lvl1pPr marL="0" indent="0" algn="l">
              <a:buFontTx/>
              <a:buNone/>
              <a:defRPr sz="1300" b="1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l">
              <a:buFontTx/>
              <a:buNone/>
              <a:defRPr sz="1300">
                <a:latin typeface="Arial"/>
                <a:cs typeface="Arial"/>
              </a:defRPr>
            </a:lvl2pPr>
            <a:lvl3pPr marL="914400" indent="0" algn="l">
              <a:buFontTx/>
              <a:buNone/>
              <a:defRPr sz="1300">
                <a:latin typeface="Arial"/>
                <a:cs typeface="Arial"/>
              </a:defRPr>
            </a:lvl3pPr>
            <a:lvl4pPr marL="1371600" indent="0" algn="l">
              <a:buFontTx/>
              <a:buNone/>
              <a:defRPr sz="1300">
                <a:latin typeface="Arial"/>
                <a:cs typeface="Arial"/>
              </a:defRPr>
            </a:lvl4pPr>
            <a:lvl5pPr marL="1828800" indent="0" algn="l">
              <a:buFontTx/>
              <a:buNone/>
              <a:defRPr sz="13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601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feg: Emphasi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19213"/>
            <a:ext cx="6948115" cy="2979737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5400" b="0" i="0" baseline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731422"/>
            <a:ext cx="6948115" cy="360040"/>
          </a:xfrm>
        </p:spPr>
        <p:txBody>
          <a:bodyPr/>
          <a:lstStyle>
            <a:lvl1pPr marL="0" indent="0" algn="l">
              <a:buNone/>
              <a:defRPr sz="1800" b="0" i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22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pfeg: Emphasi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19213"/>
            <a:ext cx="6948115" cy="2979737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5400" b="0" i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731422"/>
            <a:ext cx="6948115" cy="360040"/>
          </a:xfrm>
        </p:spPr>
        <p:txBody>
          <a:bodyPr/>
          <a:lstStyle>
            <a:lvl1pPr marL="0" indent="0" algn="l">
              <a:buNone/>
              <a:defRPr sz="1800" b="0" i="0">
                <a:solidFill>
                  <a:srgbClr val="D8C22B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848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pfeg: Emphasi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19213"/>
            <a:ext cx="6948115" cy="2979737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5400" b="0" i="0" baseline="0"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731422"/>
            <a:ext cx="6948115" cy="360040"/>
          </a:xfrm>
        </p:spPr>
        <p:txBody>
          <a:bodyPr/>
          <a:lstStyle>
            <a:lvl1pPr marL="0" indent="0" algn="l">
              <a:buNone/>
              <a:defRPr sz="1800" b="0" i="0">
                <a:solidFill>
                  <a:srgbClr val="E27827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0249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feg: Content slid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819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feg: Content slid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9851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feg: Content slid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815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feg: 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660" y="1325562"/>
            <a:ext cx="6919540" cy="3492674"/>
          </a:xfrm>
        </p:spPr>
        <p:txBody>
          <a:bodyPr anchor="ctr"/>
          <a:lstStyle>
            <a:lvl1pPr algn="l">
              <a:lnSpc>
                <a:spcPts val="6700"/>
              </a:lnSpc>
              <a:tabLst/>
              <a:defRPr sz="6000" b="0" i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660" y="4818236"/>
            <a:ext cx="6919540" cy="360040"/>
          </a:xfrm>
        </p:spPr>
        <p:txBody>
          <a:bodyPr/>
          <a:lstStyle>
            <a:lvl1pPr marL="0" indent="0" algn="l">
              <a:buNone/>
              <a:defRPr sz="1800" b="0" i="0">
                <a:solidFill>
                  <a:schemeClr val="tx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9288" y="5749132"/>
            <a:ext cx="4430712" cy="264318"/>
          </a:xfrm>
        </p:spPr>
        <p:txBody>
          <a:bodyPr/>
          <a:lstStyle>
            <a:lvl1pPr marL="0" indent="0" algn="l">
              <a:buFontTx/>
              <a:buNone/>
              <a:defRPr sz="1300" b="1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l">
              <a:buFontTx/>
              <a:buNone/>
              <a:defRPr sz="1300">
                <a:latin typeface="Arial"/>
                <a:cs typeface="Arial"/>
              </a:defRPr>
            </a:lvl2pPr>
            <a:lvl3pPr marL="914400" indent="0" algn="l">
              <a:buFontTx/>
              <a:buNone/>
              <a:defRPr sz="1300">
                <a:latin typeface="Arial"/>
                <a:cs typeface="Arial"/>
              </a:defRPr>
            </a:lvl3pPr>
            <a:lvl4pPr marL="1371600" indent="0" algn="l">
              <a:buFontTx/>
              <a:buNone/>
              <a:defRPr sz="1300">
                <a:latin typeface="Arial"/>
                <a:cs typeface="Arial"/>
              </a:defRPr>
            </a:lvl4pPr>
            <a:lvl5pPr marL="1828800" indent="0" algn="l">
              <a:buFontTx/>
              <a:buNone/>
              <a:defRPr sz="13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075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feg: 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660" y="1325562"/>
            <a:ext cx="6919540" cy="3492674"/>
          </a:xfrm>
        </p:spPr>
        <p:txBody>
          <a:bodyPr anchor="ctr"/>
          <a:lstStyle>
            <a:lvl1pPr algn="l">
              <a:lnSpc>
                <a:spcPts val="6700"/>
              </a:lnSpc>
              <a:tabLst/>
              <a:defRPr sz="6000" b="0" i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660" y="4818236"/>
            <a:ext cx="6919540" cy="360040"/>
          </a:xfrm>
        </p:spPr>
        <p:txBody>
          <a:bodyPr/>
          <a:lstStyle>
            <a:lvl1pPr marL="0" indent="0" algn="l">
              <a:buNone/>
              <a:defRPr sz="1800" b="0" i="0">
                <a:solidFill>
                  <a:schemeClr val="tx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9288" y="5749132"/>
            <a:ext cx="4430712" cy="264318"/>
          </a:xfrm>
        </p:spPr>
        <p:txBody>
          <a:bodyPr/>
          <a:lstStyle>
            <a:lvl1pPr marL="0" indent="0" algn="l">
              <a:buFontTx/>
              <a:buNone/>
              <a:defRPr sz="1300" b="1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l">
              <a:buFontTx/>
              <a:buNone/>
              <a:defRPr sz="1300">
                <a:latin typeface="Arial"/>
                <a:cs typeface="Arial"/>
              </a:defRPr>
            </a:lvl2pPr>
            <a:lvl3pPr marL="914400" indent="0" algn="l">
              <a:buFontTx/>
              <a:buNone/>
              <a:defRPr sz="1300">
                <a:latin typeface="Arial"/>
                <a:cs typeface="Arial"/>
              </a:defRPr>
            </a:lvl3pPr>
            <a:lvl4pPr marL="1371600" indent="0" algn="l">
              <a:buFontTx/>
              <a:buNone/>
              <a:defRPr sz="1300">
                <a:latin typeface="Arial"/>
                <a:cs typeface="Arial"/>
              </a:defRPr>
            </a:lvl4pPr>
            <a:lvl5pPr marL="1828800" indent="0" algn="l">
              <a:buFontTx/>
              <a:buNone/>
              <a:defRPr sz="13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532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feg: Section 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/>
          </p:cNvPr>
          <p:cNvSpPr txBox="1">
            <a:spLocks noChangeArrowheads="1"/>
          </p:cNvSpPr>
          <p:nvPr userDrawn="1"/>
        </p:nvSpPr>
        <p:spPr bwMode="auto">
          <a:xfrm>
            <a:off x="11811000" y="-1193800"/>
            <a:ext cx="184150" cy="36988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/>
          </a:p>
        </p:txBody>
      </p:sp>
      <p:cxnSp>
        <p:nvCxnSpPr>
          <p:cNvPr id="5" name="Straight Connector 4">
            <a:extLst/>
          </p:cNvPr>
          <p:cNvCxnSpPr/>
          <p:nvPr userDrawn="1"/>
        </p:nvCxnSpPr>
        <p:spPr>
          <a:xfrm>
            <a:off x="611188" y="1325563"/>
            <a:ext cx="6948487" cy="0"/>
          </a:xfrm>
          <a:prstGeom prst="line">
            <a:avLst/>
          </a:prstGeom>
          <a:ln w="635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/>
          </p:cNvPr>
          <p:cNvCxnSpPr/>
          <p:nvPr userDrawn="1"/>
        </p:nvCxnSpPr>
        <p:spPr>
          <a:xfrm>
            <a:off x="611188" y="5149850"/>
            <a:ext cx="6948487" cy="0"/>
          </a:xfrm>
          <a:prstGeom prst="line">
            <a:avLst/>
          </a:prstGeom>
          <a:ln w="635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189" y="1325563"/>
            <a:ext cx="6948486" cy="3824287"/>
          </a:xfrm>
        </p:spPr>
        <p:txBody>
          <a:bodyPr anchor="ctr"/>
          <a:lstStyle>
            <a:lvl1pPr algn="l">
              <a:lnSpc>
                <a:spcPts val="6500"/>
              </a:lnSpc>
              <a:defRPr sz="6000" b="0" i="0" baseline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79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feg: Section 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/>
          </p:cNvPr>
          <p:cNvSpPr txBox="1">
            <a:spLocks noChangeArrowheads="1"/>
          </p:cNvSpPr>
          <p:nvPr userDrawn="1"/>
        </p:nvSpPr>
        <p:spPr bwMode="auto">
          <a:xfrm>
            <a:off x="11811000" y="-1193800"/>
            <a:ext cx="184150" cy="36988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/>
          </a:p>
        </p:txBody>
      </p:sp>
      <p:cxnSp>
        <p:nvCxnSpPr>
          <p:cNvPr id="5" name="Straight Connector 4">
            <a:extLst/>
          </p:cNvPr>
          <p:cNvCxnSpPr/>
          <p:nvPr userDrawn="1"/>
        </p:nvCxnSpPr>
        <p:spPr>
          <a:xfrm>
            <a:off x="611188" y="1325563"/>
            <a:ext cx="6948487" cy="0"/>
          </a:xfrm>
          <a:prstGeom prst="line">
            <a:avLst/>
          </a:prstGeom>
          <a:ln w="635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/>
          </p:cNvPr>
          <p:cNvCxnSpPr/>
          <p:nvPr userDrawn="1"/>
        </p:nvCxnSpPr>
        <p:spPr>
          <a:xfrm>
            <a:off x="611188" y="5149850"/>
            <a:ext cx="6948487" cy="0"/>
          </a:xfrm>
          <a:prstGeom prst="line">
            <a:avLst/>
          </a:prstGeom>
          <a:ln w="635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189" y="1325563"/>
            <a:ext cx="6948486" cy="3824287"/>
          </a:xfrm>
        </p:spPr>
        <p:txBody>
          <a:bodyPr anchor="ctr"/>
          <a:lstStyle>
            <a:lvl1pPr algn="l">
              <a:lnSpc>
                <a:spcPts val="6500"/>
              </a:lnSpc>
              <a:defRPr sz="6000" b="0" i="0" baseline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23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feg: Section 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/>
          </p:cNvPr>
          <p:cNvSpPr txBox="1">
            <a:spLocks noChangeArrowheads="1"/>
          </p:cNvSpPr>
          <p:nvPr userDrawn="1"/>
        </p:nvSpPr>
        <p:spPr bwMode="auto">
          <a:xfrm>
            <a:off x="11811000" y="-1193800"/>
            <a:ext cx="184150" cy="36988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/>
          </a:p>
        </p:txBody>
      </p:sp>
      <p:cxnSp>
        <p:nvCxnSpPr>
          <p:cNvPr id="5" name="Straight Connector 4">
            <a:extLst/>
          </p:cNvPr>
          <p:cNvCxnSpPr/>
          <p:nvPr userDrawn="1"/>
        </p:nvCxnSpPr>
        <p:spPr>
          <a:xfrm>
            <a:off x="611188" y="1325563"/>
            <a:ext cx="6948487" cy="0"/>
          </a:xfrm>
          <a:prstGeom prst="line">
            <a:avLst/>
          </a:prstGeom>
          <a:ln w="635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/>
          </p:cNvPr>
          <p:cNvCxnSpPr/>
          <p:nvPr userDrawn="1"/>
        </p:nvCxnSpPr>
        <p:spPr>
          <a:xfrm>
            <a:off x="611188" y="5149850"/>
            <a:ext cx="6948487" cy="0"/>
          </a:xfrm>
          <a:prstGeom prst="line">
            <a:avLst/>
          </a:prstGeom>
          <a:ln w="635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189" y="1325563"/>
            <a:ext cx="6948486" cy="3824287"/>
          </a:xfrm>
        </p:spPr>
        <p:txBody>
          <a:bodyPr anchor="ctr"/>
          <a:lstStyle>
            <a:lvl1pPr algn="l">
              <a:lnSpc>
                <a:spcPts val="6500"/>
              </a:lnSpc>
              <a:defRPr sz="6000" b="0" i="0" baseline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547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feg: Content slid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/>
          </p:cNvPr>
          <p:cNvSpPr/>
          <p:nvPr userDrawn="1"/>
        </p:nvSpPr>
        <p:spPr>
          <a:xfrm>
            <a:off x="0" y="0"/>
            <a:ext cx="9144000" cy="153670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9" y="353741"/>
            <a:ext cx="6948486" cy="1080120"/>
          </a:xfrm>
        </p:spPr>
        <p:txBody>
          <a:bodyPr anchor="b"/>
          <a:lstStyle>
            <a:lvl1pPr algn="l">
              <a:lnSpc>
                <a:spcPts val="4400"/>
              </a:lnSpc>
              <a:defRPr sz="4300" b="0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641500"/>
            <a:ext cx="6948487" cy="4176464"/>
          </a:xfr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3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73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pfeg: Content slid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/>
          </p:cNvPr>
          <p:cNvSpPr/>
          <p:nvPr userDrawn="1"/>
        </p:nvSpPr>
        <p:spPr>
          <a:xfrm>
            <a:off x="0" y="0"/>
            <a:ext cx="9144000" cy="153670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53741"/>
            <a:ext cx="6948488" cy="1080120"/>
          </a:xfrm>
        </p:spPr>
        <p:txBody>
          <a:bodyPr anchor="b"/>
          <a:lstStyle>
            <a:lvl1pPr algn="l">
              <a:lnSpc>
                <a:spcPts val="4400"/>
              </a:lnSpc>
              <a:defRPr sz="4300" b="0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6" y="1641500"/>
            <a:ext cx="6948489" cy="4176464"/>
          </a:xfr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3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655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pfeg: Content slid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/>
          </p:cNvPr>
          <p:cNvSpPr/>
          <p:nvPr userDrawn="1"/>
        </p:nvSpPr>
        <p:spPr>
          <a:xfrm>
            <a:off x="0" y="0"/>
            <a:ext cx="9144000" cy="1536700"/>
          </a:xfrm>
          <a:prstGeom prst="rect">
            <a:avLst/>
          </a:prstGeom>
          <a:solidFill>
            <a:schemeClr val="accent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53741"/>
            <a:ext cx="6948488" cy="1080120"/>
          </a:xfrm>
        </p:spPr>
        <p:txBody>
          <a:bodyPr anchor="b"/>
          <a:lstStyle>
            <a:lvl1pPr algn="l">
              <a:lnSpc>
                <a:spcPts val="4400"/>
              </a:lnSpc>
              <a:defRPr sz="4300" b="0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6" y="1641500"/>
            <a:ext cx="6948489" cy="4176464"/>
          </a:xfr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3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36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/>
          </p:cNvPr>
          <p:cNvSpPr/>
          <p:nvPr/>
        </p:nvSpPr>
        <p:spPr>
          <a:xfrm>
            <a:off x="577850" y="1301750"/>
            <a:ext cx="227013" cy="4608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   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76250"/>
            <a:ext cx="82073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00200"/>
            <a:ext cx="7704138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</p:txBody>
      </p:sp>
      <p:sp>
        <p:nvSpPr>
          <p:cNvPr id="2" name="Rectangle 5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51500" y="6092825"/>
            <a:ext cx="17367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7625" y="6092825"/>
            <a:ext cx="9366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5B03BF4-5CB8-4A36-9661-18794F8043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9" r:id="rId1"/>
    <p:sldLayoutId id="2147484660" r:id="rId2"/>
    <p:sldLayoutId id="2147484661" r:id="rId3"/>
    <p:sldLayoutId id="2147484662" r:id="rId4"/>
    <p:sldLayoutId id="2147484663" r:id="rId5"/>
    <p:sldLayoutId id="2147484664" r:id="rId6"/>
    <p:sldLayoutId id="2147484665" r:id="rId7"/>
    <p:sldLayoutId id="2147484666" r:id="rId8"/>
    <p:sldLayoutId id="2147484667" r:id="rId9"/>
    <p:sldLayoutId id="2147484668" r:id="rId10"/>
    <p:sldLayoutId id="2147484669" r:id="rId11"/>
    <p:sldLayoutId id="2147484670" r:id="rId12"/>
    <p:sldLayoutId id="2147484671" r:id="rId13"/>
    <p:sldLayoutId id="2147484672" r:id="rId14"/>
    <p:sldLayoutId id="2147484673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  <a:ea typeface="ＭＳ Ｐゴシック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  <a:ea typeface="ＭＳ Ｐゴシック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  <a:ea typeface="ＭＳ Ｐゴシック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 noChangeArrowheads="1"/>
          </p:cNvSpPr>
          <p:nvPr>
            <p:ph type="ctrTitle"/>
          </p:nvPr>
        </p:nvSpPr>
        <p:spPr>
          <a:xfrm>
            <a:off x="649288" y="1325563"/>
            <a:ext cx="6919912" cy="34925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Applications for UGRS</a:t>
            </a:r>
          </a:p>
        </p:txBody>
      </p:sp>
      <p:sp>
        <p:nvSpPr>
          <p:cNvPr id="1945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649288" y="4818063"/>
            <a:ext cx="6919912" cy="360362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Carl Jukes, Applications Adviser</a:t>
            </a:r>
          </a:p>
        </p:txBody>
      </p:sp>
      <p:sp>
        <p:nvSpPr>
          <p:cNvPr id="19460" name="Text Placeholder 2"/>
          <p:cNvSpPr>
            <a:spLocks noGrp="1" noChangeArrowheads="1"/>
          </p:cNvSpPr>
          <p:nvPr>
            <p:ph type="body" sz="quarter" idx="10"/>
          </p:nvPr>
        </p:nvSpPr>
        <p:spPr>
          <a:xfrm>
            <a:off x="649288" y="5749925"/>
            <a:ext cx="4430712" cy="263525"/>
          </a:xfrm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11188" y="1641475"/>
            <a:ext cx="8012112" cy="42814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Other supporting information you would like to provide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 noChangeArrowheads="1"/>
          </p:cNvSpPr>
          <p:nvPr>
            <p:ph type="title"/>
          </p:nvPr>
        </p:nvSpPr>
        <p:spPr>
          <a:xfrm>
            <a:off x="611188" y="354013"/>
            <a:ext cx="6948487" cy="1079500"/>
          </a:xfrm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39939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379413" y="1641475"/>
            <a:ext cx="8159750" cy="4176713"/>
          </a:xfrm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Answer both parts of the questions</a:t>
            </a: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200 words is very brief: focus and relevance </a:t>
            </a: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 wasted words</a:t>
            </a: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Show enough of your personal interests, experience and motivation. Ensure it reads as your ‘voice’ and not as if anyone could have written it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 noChangeArrowheads="1"/>
          </p:cNvSpPr>
          <p:nvPr>
            <p:ph type="title"/>
          </p:nvPr>
        </p:nvSpPr>
        <p:spPr>
          <a:xfrm>
            <a:off x="352425" y="354013"/>
            <a:ext cx="8201025" cy="1079500"/>
          </a:xfrm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21507" name="Content Placeholder 5"/>
          <p:cNvSpPr>
            <a:spLocks noGrp="1" noChangeArrowheads="1"/>
          </p:cNvSpPr>
          <p:nvPr>
            <p:ph idx="1"/>
          </p:nvPr>
        </p:nvSpPr>
        <p:spPr>
          <a:xfrm>
            <a:off x="211138" y="1641475"/>
            <a:ext cx="8553450" cy="417671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UGRS application consists of two questions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Both questions are in two parts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Both have a word limit of 200 words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You can also provide ‘supporting information’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 noChangeArrowheads="1"/>
          </p:cNvSpPr>
          <p:nvPr>
            <p:ph type="title"/>
          </p:nvPr>
        </p:nvSpPr>
        <p:spPr>
          <a:xfrm>
            <a:off x="352425" y="354013"/>
            <a:ext cx="8201025" cy="1079500"/>
          </a:xfrm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Read the project description</a:t>
            </a:r>
          </a:p>
        </p:txBody>
      </p:sp>
      <p:pic>
        <p:nvPicPr>
          <p:cNvPr id="23555" name="Content Placeholder 1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9375" y="1519238"/>
            <a:ext cx="4713288" cy="3044825"/>
          </a:xfrm>
        </p:spPr>
      </p:pic>
      <p:pic>
        <p:nvPicPr>
          <p:cNvPr id="23556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35500" y="1592263"/>
            <a:ext cx="4614863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4"/>
          <p:cNvSpPr>
            <a:spLocks noGrp="1" noChangeArrowheads="1"/>
          </p:cNvSpPr>
          <p:nvPr>
            <p:ph type="title"/>
          </p:nvPr>
        </p:nvSpPr>
        <p:spPr>
          <a:xfrm>
            <a:off x="611188" y="354013"/>
            <a:ext cx="6948487" cy="1079500"/>
          </a:xfrm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Question 1</a:t>
            </a:r>
          </a:p>
        </p:txBody>
      </p:sp>
      <p:sp>
        <p:nvSpPr>
          <p:cNvPr id="25603" name="Content Placeholder 5"/>
          <p:cNvSpPr>
            <a:spLocks noGrp="1" noChangeArrowheads="1"/>
          </p:cNvSpPr>
          <p:nvPr>
            <p:ph idx="1"/>
          </p:nvPr>
        </p:nvSpPr>
        <p:spPr>
          <a:xfrm>
            <a:off x="393700" y="2262188"/>
            <a:ext cx="8483600" cy="19653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Why would you like to be considered for this research project and what relevant experience could you bring to it? (max 200 words)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 noChangeArrowheads="1"/>
          </p:cNvSpPr>
          <p:nvPr>
            <p:ph type="title"/>
          </p:nvPr>
        </p:nvSpPr>
        <p:spPr>
          <a:xfrm>
            <a:off x="463550" y="354013"/>
            <a:ext cx="8243888" cy="1079500"/>
          </a:xfrm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Answering question 1</a:t>
            </a:r>
          </a:p>
        </p:txBody>
      </p:sp>
      <p:sp>
        <p:nvSpPr>
          <p:cNvPr id="2355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63550" y="2085975"/>
            <a:ext cx="8243888" cy="305752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The 3 steps</a:t>
            </a:r>
          </a:p>
          <a:p>
            <a:pPr>
              <a:buFont typeface="Arial" charset="0"/>
              <a:buChar char="•"/>
              <a:defRPr/>
            </a:pPr>
            <a:endParaRPr lang="en-GB" altLang="en-US" sz="24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Reasons 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2400" dirty="0">
                <a:latin typeface="Arial" charset="0"/>
                <a:ea typeface="ＭＳ Ｐゴシック" pitchFamily="34" charset="-128"/>
                <a:cs typeface="Arial" charset="0"/>
              </a:rPr>
              <a:t>I</a:t>
            </a:r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mportance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Consolidation</a:t>
            </a:r>
          </a:p>
          <a:p>
            <a:pPr>
              <a:buFont typeface="Arial" charset="0"/>
              <a:buChar char="•"/>
              <a:defRPr/>
            </a:pPr>
            <a:endParaRPr lang="en-GB" altLang="en-US" sz="2400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 noChangeArrowheads="1"/>
          </p:cNvSpPr>
          <p:nvPr>
            <p:ph type="title"/>
          </p:nvPr>
        </p:nvSpPr>
        <p:spPr>
          <a:xfrm>
            <a:off x="611188" y="354013"/>
            <a:ext cx="6948487" cy="1079500"/>
          </a:xfrm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Question 2</a:t>
            </a:r>
          </a:p>
        </p:txBody>
      </p:sp>
      <p:sp>
        <p:nvSpPr>
          <p:cNvPr id="29699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22275" y="2733675"/>
            <a:ext cx="8440738" cy="437991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What are your career aspirations and how would this scholarship help you? (max 200 words)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 noChangeArrowheads="1"/>
          </p:cNvSpPr>
          <p:nvPr>
            <p:ph type="title"/>
          </p:nvPr>
        </p:nvSpPr>
        <p:spPr>
          <a:xfrm>
            <a:off x="239713" y="354013"/>
            <a:ext cx="8637587" cy="1079500"/>
          </a:xfrm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Answering question 2: career aims </a:t>
            </a:r>
          </a:p>
        </p:txBody>
      </p:sp>
      <p:sp>
        <p:nvSpPr>
          <p:cNvPr id="31747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393700" y="1641475"/>
            <a:ext cx="8483600" cy="28924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altLang="en-US" sz="240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What are your career aspirations is a big question.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240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You may not be sure of your career aims or have any particularly defined ones.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 noChangeArrowheads="1"/>
          </p:cNvSpPr>
          <p:nvPr>
            <p:ph type="title"/>
          </p:nvPr>
        </p:nvSpPr>
        <p:spPr>
          <a:xfrm>
            <a:off x="239713" y="239713"/>
            <a:ext cx="8637587" cy="1193800"/>
          </a:xfrm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Answering question 2: </a:t>
            </a:r>
            <a:b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how the scholarship would help </a:t>
            </a:r>
          </a:p>
        </p:txBody>
      </p:sp>
      <p:sp>
        <p:nvSpPr>
          <p:cNvPr id="26627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393700" y="1641475"/>
            <a:ext cx="8483600" cy="44497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Consider the context of the scholarship and the activities you would do:</a:t>
            </a:r>
          </a:p>
          <a:p>
            <a:pPr marL="0" indent="0">
              <a:buFont typeface="Arial" charset="0"/>
              <a:buNone/>
              <a:defRPr/>
            </a:pPr>
            <a:r>
              <a:rPr lang="en-GB" altLang="en-US" sz="2400" b="1" dirty="0" smtClean="0">
                <a:latin typeface="Arial" charset="0"/>
                <a:ea typeface="ＭＳ Ｐゴシック" pitchFamily="34" charset="-128"/>
                <a:cs typeface="Arial" charset="0"/>
              </a:rPr>
              <a:t>Context: 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academic research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higher education	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research project	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research purpose  research aims  how is it funded?  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Who will read/use/engage with it?	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how will it be disseminated?   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Is it multi-discipline? 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Multi-institutional?   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International?  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Wider place in culture, public sphere etc.</a:t>
            </a:r>
          </a:p>
          <a:p>
            <a:pPr marL="0" indent="0">
              <a:buFont typeface="Arial" charset="0"/>
              <a:buNone/>
              <a:defRPr/>
            </a:pPr>
            <a:endParaRPr lang="en-GB" altLang="en-US" sz="24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 noChangeArrowheads="1"/>
          </p:cNvSpPr>
          <p:nvPr>
            <p:ph type="title"/>
          </p:nvPr>
        </p:nvSpPr>
        <p:spPr>
          <a:xfrm>
            <a:off x="239713" y="239713"/>
            <a:ext cx="8637587" cy="1193800"/>
          </a:xfrm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Answering question 2: </a:t>
            </a:r>
            <a:b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how the scholarship would help </a:t>
            </a:r>
          </a:p>
        </p:txBody>
      </p:sp>
      <p:sp>
        <p:nvSpPr>
          <p:cNvPr id="2765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393700" y="1641475"/>
            <a:ext cx="8483600" cy="456247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Consider the activities you would do:</a:t>
            </a:r>
          </a:p>
          <a:p>
            <a:pPr marL="0" indent="0">
              <a:buFont typeface="Arial" charset="0"/>
              <a:buNone/>
              <a:defRPr/>
            </a:pPr>
            <a:r>
              <a:rPr lang="en-GB" altLang="en-US" sz="2400" b="1" dirty="0" smtClean="0">
                <a:latin typeface="Arial" charset="0"/>
                <a:ea typeface="ＭＳ Ｐゴシック" pitchFamily="34" charset="-128"/>
                <a:cs typeface="Arial" charset="0"/>
              </a:rPr>
              <a:t>Activities: 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research-where? How? (methods/sources) records/databases, statistics, interviews, discussion/sharing ideas/problem-solving with academic ‘manager’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Proof reading/editing	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conference planning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Meeting objectives, milestones</a:t>
            </a:r>
          </a:p>
          <a:p>
            <a:pPr marL="0" indent="0">
              <a:buFont typeface="Arial" charset="0"/>
              <a:buNone/>
              <a:defRPr/>
            </a:pPr>
            <a:endParaRPr lang="en-GB" altLang="en-US" sz="24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ANDARYGAMESETTING" val="&lt;QuandaryGameSetting&gt;&lt;GameOptions&gt;&lt;skipWelcome&gt;False&lt;/skipWelcome&gt;&lt;option Version=&quot;1&quot;&gt;&lt;skipOptionScreen&gt;False&lt;/skipOptionScreen&gt;&lt;scoringOption&gt;0&lt;/scoringOption&gt;&lt;questionPerGame&gt;0&lt;/questionPerGame&gt;&lt;loopGame&gt;off&lt;/loopGame&gt;&lt;timeBetweenGames&gt;0&lt;/timeBetweenGames&gt;&lt;skipWelcomeMovie&gt;False&lt;/skipWelcomeMovie&gt;&lt;gameMode&gt;0&lt;/gameMode&gt;&lt;numTeams&gt;0&lt;/numTeams&gt;&lt;UseTeamsFromParticipantList&gt;True&lt;/UseTeamsFromParticipantList&gt;&lt;/option&gt;&lt;/GameOptions&gt;&lt;QuandaryTopicsStore /&gt;&lt;/QuandaryGameSetting&gt;"/>
</p:tagLst>
</file>

<file path=ppt/theme/theme1.xml><?xml version="1.0" encoding="utf-8"?>
<a:theme xmlns:a="http://schemas.openxmlformats.org/drawingml/2006/main" name="High Res Template">
  <a:themeElements>
    <a:clrScheme name="Careers Network">
      <a:dk1>
        <a:srgbClr val="424242"/>
      </a:dk1>
      <a:lt1>
        <a:srgbClr val="FFFFFF"/>
      </a:lt1>
      <a:dk2>
        <a:srgbClr val="000000"/>
      </a:dk2>
      <a:lt2>
        <a:srgbClr val="D8D3C3"/>
      </a:lt2>
      <a:accent1>
        <a:srgbClr val="94CBE3"/>
      </a:accent1>
      <a:accent2>
        <a:srgbClr val="D8C22B"/>
      </a:accent2>
      <a:accent3>
        <a:srgbClr val="E27827"/>
      </a:accent3>
      <a:accent4>
        <a:srgbClr val="AD2B5B"/>
      </a:accent4>
      <a:accent5>
        <a:srgbClr val="944577"/>
      </a:accent5>
      <a:accent6>
        <a:srgbClr val="2D2D8A"/>
      </a:accent6>
      <a:hlink>
        <a:srgbClr val="007BC1"/>
      </a:hlink>
      <a:folHlink>
        <a:srgbClr val="62177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High Res Template</Template>
  <TotalTime>908</TotalTime>
  <Words>511</Words>
  <Application>Microsoft Office PowerPoint</Application>
  <PresentationFormat>On-screen Show (4:3)</PresentationFormat>
  <Paragraphs>83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ＭＳ Ｐゴシック</vt:lpstr>
      <vt:lpstr>High Res Template</vt:lpstr>
      <vt:lpstr>Applications for UGRS</vt:lpstr>
      <vt:lpstr>introduction</vt:lpstr>
      <vt:lpstr>Read the project description</vt:lpstr>
      <vt:lpstr>Question 1</vt:lpstr>
      <vt:lpstr>Answering question 1</vt:lpstr>
      <vt:lpstr>Question 2</vt:lpstr>
      <vt:lpstr>Answering question 2: career aims </vt:lpstr>
      <vt:lpstr>Answering question 2:  how the scholarship would help </vt:lpstr>
      <vt:lpstr>Answering question 2:  how the scholarship would help </vt:lpstr>
      <vt:lpstr>PowerPoint Presentation</vt:lpstr>
      <vt:lpstr>summary</vt:lpstr>
    </vt:vector>
  </TitlesOfParts>
  <Company>The University of Birmingham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your mentoring experience</dc:title>
  <dc:creator>ROUSEJE</dc:creator>
  <cp:lastModifiedBy>Antonia Parker Smith (College of Arts and Law)</cp:lastModifiedBy>
  <cp:revision>98</cp:revision>
  <dcterms:created xsi:type="dcterms:W3CDTF">2013-01-03T11:27:39Z</dcterms:created>
  <dcterms:modified xsi:type="dcterms:W3CDTF">2019-03-12T17:42:31Z</dcterms:modified>
</cp:coreProperties>
</file>