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02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I\Supply%20Forecasts%20SA%20edi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I\Supply%20Forecasts%20SA%20edi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I\Supply%20Forecasts%20SA%20edi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I\Supply%20Forecasts%20SA%20edi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I\Supply%20Forecasts%20SA%20edi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I\Supply%20Forecasts%20SA%20edi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I\Supply%20Forecasts%20SA%20edi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I\Supply%20Forecasts%20SA%20edi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I\Supply%20Forecasts%20SA%20edi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DI\Supply%20Forecasts%20SA%20ed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Sheet'!$C$4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('Summary Sheet'!$B$7,'Summary Sheet'!$B$10,'Summary Sheet'!$B$13,'Summary Sheet'!$B$16)</c:f>
              <c:strCache>
                <c:ptCount val="4"/>
                <c:pt idx="0">
                  <c:v>NVQ4 (Gap)</c:v>
                </c:pt>
                <c:pt idx="1">
                  <c:v>NVQ3 (Gap)</c:v>
                </c:pt>
                <c:pt idx="2">
                  <c:v>NVQ2 (Gap)</c:v>
                </c:pt>
                <c:pt idx="3">
                  <c:v>NVQ1 (Gap)</c:v>
                </c:pt>
              </c:strCache>
            </c:strRef>
          </c:cat>
          <c:val>
            <c:numRef>
              <c:f>('Summary Sheet'!$C$7,'Summary Sheet'!$C$10,'Summary Sheet'!$C$13,'Summary Sheet'!$C$16)</c:f>
              <c:numCache>
                <c:formatCode>#,##0</c:formatCode>
                <c:ptCount val="4"/>
                <c:pt idx="0">
                  <c:v>-124331.77802317857</c:v>
                </c:pt>
                <c:pt idx="1">
                  <c:v>-10268.867633162416</c:v>
                </c:pt>
                <c:pt idx="2">
                  <c:v>-143763.48513895983</c:v>
                </c:pt>
                <c:pt idx="3">
                  <c:v>7487.3858307408518</c:v>
                </c:pt>
              </c:numCache>
            </c:numRef>
          </c:val>
        </c:ser>
        <c:ser>
          <c:idx val="1"/>
          <c:order val="1"/>
          <c:tx>
            <c:strRef>
              <c:f>'Summary Sheet'!$D$4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('Summary Sheet'!$B$7,'Summary Sheet'!$B$10,'Summary Sheet'!$B$13,'Summary Sheet'!$B$16)</c:f>
              <c:strCache>
                <c:ptCount val="4"/>
                <c:pt idx="0">
                  <c:v>NVQ4 (Gap)</c:v>
                </c:pt>
                <c:pt idx="1">
                  <c:v>NVQ3 (Gap)</c:v>
                </c:pt>
                <c:pt idx="2">
                  <c:v>NVQ2 (Gap)</c:v>
                </c:pt>
                <c:pt idx="3">
                  <c:v>NVQ1 (Gap)</c:v>
                </c:pt>
              </c:strCache>
            </c:strRef>
          </c:cat>
          <c:val>
            <c:numRef>
              <c:f>('Summary Sheet'!$D$7,'Summary Sheet'!$D$10,'Summary Sheet'!$D$13,'Summary Sheet'!$D$16)</c:f>
              <c:numCache>
                <c:formatCode>#,##0</c:formatCode>
                <c:ptCount val="4"/>
                <c:pt idx="0">
                  <c:v>-113551.01751687878</c:v>
                </c:pt>
                <c:pt idx="1">
                  <c:v>-6460.3296493702801</c:v>
                </c:pt>
                <c:pt idx="2">
                  <c:v>-142171.73516509216</c:v>
                </c:pt>
                <c:pt idx="3">
                  <c:v>3244.4350310497393</c:v>
                </c:pt>
              </c:numCache>
            </c:numRef>
          </c:val>
        </c:ser>
        <c:ser>
          <c:idx val="2"/>
          <c:order val="2"/>
          <c:tx>
            <c:strRef>
              <c:f>'Summary Sheet'!$E$4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('Summary Sheet'!$B$7,'Summary Sheet'!$B$10,'Summary Sheet'!$B$13,'Summary Sheet'!$B$16)</c:f>
              <c:strCache>
                <c:ptCount val="4"/>
                <c:pt idx="0">
                  <c:v>NVQ4 (Gap)</c:v>
                </c:pt>
                <c:pt idx="1">
                  <c:v>NVQ3 (Gap)</c:v>
                </c:pt>
                <c:pt idx="2">
                  <c:v>NVQ2 (Gap)</c:v>
                </c:pt>
                <c:pt idx="3">
                  <c:v>NVQ1 (Gap)</c:v>
                </c:pt>
              </c:strCache>
            </c:strRef>
          </c:cat>
          <c:val>
            <c:numRef>
              <c:f>('Summary Sheet'!$E$7,'Summary Sheet'!$E$10,'Summary Sheet'!$E$13,'Summary Sheet'!$E$16)</c:f>
              <c:numCache>
                <c:formatCode>#,##0</c:formatCode>
                <c:ptCount val="4"/>
                <c:pt idx="0">
                  <c:v>-103075.76593816304</c:v>
                </c:pt>
                <c:pt idx="1">
                  <c:v>-3006.1290667158901</c:v>
                </c:pt>
                <c:pt idx="2">
                  <c:v>-140616.17517759325</c:v>
                </c:pt>
                <c:pt idx="3">
                  <c:v>-1199.8313650491473</c:v>
                </c:pt>
              </c:numCache>
            </c:numRef>
          </c:val>
        </c:ser>
        <c:ser>
          <c:idx val="3"/>
          <c:order val="3"/>
          <c:tx>
            <c:strRef>
              <c:f>'Summary Sheet'!$F$4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('Summary Sheet'!$B$7,'Summary Sheet'!$B$10,'Summary Sheet'!$B$13,'Summary Sheet'!$B$16)</c:f>
              <c:strCache>
                <c:ptCount val="4"/>
                <c:pt idx="0">
                  <c:v>NVQ4 (Gap)</c:v>
                </c:pt>
                <c:pt idx="1">
                  <c:v>NVQ3 (Gap)</c:v>
                </c:pt>
                <c:pt idx="2">
                  <c:v>NVQ2 (Gap)</c:v>
                </c:pt>
                <c:pt idx="3">
                  <c:v>NVQ1 (Gap)</c:v>
                </c:pt>
              </c:strCache>
            </c:strRef>
          </c:cat>
          <c:val>
            <c:numRef>
              <c:f>('Summary Sheet'!$F$7,'Summary Sheet'!$F$10,'Summary Sheet'!$F$13,'Summary Sheet'!$F$16)</c:f>
              <c:numCache>
                <c:formatCode>#,##0</c:formatCode>
                <c:ptCount val="4"/>
                <c:pt idx="0">
                  <c:v>-91674.637510740431</c:v>
                </c:pt>
                <c:pt idx="1">
                  <c:v>977.06767982349265</c:v>
                </c:pt>
                <c:pt idx="2">
                  <c:v>-138674.07027860719</c:v>
                </c:pt>
                <c:pt idx="3">
                  <c:v>-5147.992683217657</c:v>
                </c:pt>
              </c:numCache>
            </c:numRef>
          </c:val>
        </c:ser>
        <c:ser>
          <c:idx val="4"/>
          <c:order val="4"/>
          <c:tx>
            <c:strRef>
              <c:f>'Summary Sheet'!$G$4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('Summary Sheet'!$B$7,'Summary Sheet'!$B$10,'Summary Sheet'!$B$13,'Summary Sheet'!$B$16)</c:f>
              <c:strCache>
                <c:ptCount val="4"/>
                <c:pt idx="0">
                  <c:v>NVQ4 (Gap)</c:v>
                </c:pt>
                <c:pt idx="1">
                  <c:v>NVQ3 (Gap)</c:v>
                </c:pt>
                <c:pt idx="2">
                  <c:v>NVQ2 (Gap)</c:v>
                </c:pt>
                <c:pt idx="3">
                  <c:v>NVQ1 (Gap)</c:v>
                </c:pt>
              </c:strCache>
            </c:strRef>
          </c:cat>
          <c:val>
            <c:numRef>
              <c:f>('Summary Sheet'!$G$7,'Summary Sheet'!$G$10,'Summary Sheet'!$G$13,'Summary Sheet'!$G$16)</c:f>
              <c:numCache>
                <c:formatCode>#,##0</c:formatCode>
                <c:ptCount val="4"/>
                <c:pt idx="0">
                  <c:v>-79597.936243928736</c:v>
                </c:pt>
                <c:pt idx="1">
                  <c:v>5192.0591021728469</c:v>
                </c:pt>
                <c:pt idx="2">
                  <c:v>-136301.72572819871</c:v>
                </c:pt>
                <c:pt idx="3">
                  <c:v>-8769.1803105904546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515136"/>
        <c:axId val="131516672"/>
      </c:barChart>
      <c:catAx>
        <c:axId val="13151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516672"/>
        <c:crosses val="autoZero"/>
        <c:auto val="1"/>
        <c:lblAlgn val="ctr"/>
        <c:lblOffset val="100"/>
        <c:noMultiLvlLbl val="0"/>
      </c:catAx>
      <c:valAx>
        <c:axId val="1315166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 dirty="0" smtClean="0"/>
                  <a:t>Oversupply of</a:t>
                </a:r>
                <a:r>
                  <a:rPr lang="en-GB" sz="1800" baseline="0" dirty="0" smtClean="0"/>
                  <a:t> people</a:t>
                </a:r>
                <a:endParaRPr lang="en-GB" sz="1800" dirty="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315151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Sheet'!$C$111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('Summary Sheet'!$B$114,'Summary Sheet'!$B$117,'Summary Sheet'!$B$120,'Summary Sheet'!$B$123,'Summary Sheet'!$B$126,'Summary Sheet'!$B$129,'Summary Sheet'!$B$132,'Summary Sheet'!$B$135,'Summary Sheet'!$B$138)</c:f>
              <c:strCache>
                <c:ptCount val="9"/>
                <c:pt idx="0">
                  <c:v>Birmingham (Gap)</c:v>
                </c:pt>
                <c:pt idx="1">
                  <c:v>Bromsgrove (Gap)</c:v>
                </c:pt>
                <c:pt idx="2">
                  <c:v>Cannock Chase (Gap)</c:v>
                </c:pt>
                <c:pt idx="3">
                  <c:v>East Staffordshire (Gap)</c:v>
                </c:pt>
                <c:pt idx="4">
                  <c:v>Lichfield (Gap)</c:v>
                </c:pt>
                <c:pt idx="5">
                  <c:v>Redditch (Gap)</c:v>
                </c:pt>
                <c:pt idx="6">
                  <c:v>Solihull (Gap)</c:v>
                </c:pt>
                <c:pt idx="7">
                  <c:v>Tamworth (Gap)</c:v>
                </c:pt>
                <c:pt idx="8">
                  <c:v>Wyre Forest (Gap)</c:v>
                </c:pt>
              </c:strCache>
            </c:strRef>
          </c:cat>
          <c:val>
            <c:numRef>
              <c:f>('Summary Sheet'!$C$114,'Summary Sheet'!$C$117,'Summary Sheet'!$C$120,'Summary Sheet'!$C$123,'Summary Sheet'!$C$126,'Summary Sheet'!$C$129,'Summary Sheet'!$C$132,'Summary Sheet'!$C$135,'Summary Sheet'!$C$138)</c:f>
              <c:numCache>
                <c:formatCode>#,##0</c:formatCode>
                <c:ptCount val="9"/>
                <c:pt idx="0">
                  <c:v>-70938.13732946277</c:v>
                </c:pt>
                <c:pt idx="1">
                  <c:v>3964.9300323308889</c:v>
                </c:pt>
                <c:pt idx="2">
                  <c:v>-2142.0224371300301</c:v>
                </c:pt>
                <c:pt idx="3">
                  <c:v>-5315.1949164125308</c:v>
                </c:pt>
                <c:pt idx="4">
                  <c:v>73.451495336685184</c:v>
                </c:pt>
                <c:pt idx="5">
                  <c:v>-3443.6314535900001</c:v>
                </c:pt>
                <c:pt idx="6">
                  <c:v>421.87274493774748</c:v>
                </c:pt>
                <c:pt idx="7">
                  <c:v>-3723.3443686621067</c:v>
                </c:pt>
                <c:pt idx="8">
                  <c:v>2965.3017796690074</c:v>
                </c:pt>
              </c:numCache>
            </c:numRef>
          </c:val>
        </c:ser>
        <c:ser>
          <c:idx val="1"/>
          <c:order val="1"/>
          <c:tx>
            <c:strRef>
              <c:f>'Summary Sheet'!$D$111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('Summary Sheet'!$B$114,'Summary Sheet'!$B$117,'Summary Sheet'!$B$120,'Summary Sheet'!$B$123,'Summary Sheet'!$B$126,'Summary Sheet'!$B$129,'Summary Sheet'!$B$132,'Summary Sheet'!$B$135,'Summary Sheet'!$B$138)</c:f>
              <c:strCache>
                <c:ptCount val="9"/>
                <c:pt idx="0">
                  <c:v>Birmingham (Gap)</c:v>
                </c:pt>
                <c:pt idx="1">
                  <c:v>Bromsgrove (Gap)</c:v>
                </c:pt>
                <c:pt idx="2">
                  <c:v>Cannock Chase (Gap)</c:v>
                </c:pt>
                <c:pt idx="3">
                  <c:v>East Staffordshire (Gap)</c:v>
                </c:pt>
                <c:pt idx="4">
                  <c:v>Lichfield (Gap)</c:v>
                </c:pt>
                <c:pt idx="5">
                  <c:v>Redditch (Gap)</c:v>
                </c:pt>
                <c:pt idx="6">
                  <c:v>Solihull (Gap)</c:v>
                </c:pt>
                <c:pt idx="7">
                  <c:v>Tamworth (Gap)</c:v>
                </c:pt>
                <c:pt idx="8">
                  <c:v>Wyre Forest (Gap)</c:v>
                </c:pt>
              </c:strCache>
            </c:strRef>
          </c:cat>
          <c:val>
            <c:numRef>
              <c:f>('Summary Sheet'!$D$114,'Summary Sheet'!$D$117,'Summary Sheet'!$D$120,'Summary Sheet'!$D$123,'Summary Sheet'!$D$126,'Summary Sheet'!$D$129,'Summary Sheet'!$D$132,'Summary Sheet'!$D$135,'Summary Sheet'!$D$138)</c:f>
              <c:numCache>
                <c:formatCode>#,##0</c:formatCode>
                <c:ptCount val="9"/>
                <c:pt idx="0">
                  <c:v>-68330.728674164391</c:v>
                </c:pt>
                <c:pt idx="1">
                  <c:v>4402.0510750608628</c:v>
                </c:pt>
                <c:pt idx="2">
                  <c:v>-2082.0182158459211</c:v>
                </c:pt>
                <c:pt idx="3">
                  <c:v>-5288.1012241269818</c:v>
                </c:pt>
                <c:pt idx="4">
                  <c:v>434.62320289368654</c:v>
                </c:pt>
                <c:pt idx="5">
                  <c:v>-3467.6328264134409</c:v>
                </c:pt>
                <c:pt idx="6">
                  <c:v>1375.1325304770362</c:v>
                </c:pt>
                <c:pt idx="7">
                  <c:v>-3855.4575919383442</c:v>
                </c:pt>
                <c:pt idx="8">
                  <c:v>3490.2988617314859</c:v>
                </c:pt>
              </c:numCache>
            </c:numRef>
          </c:val>
        </c:ser>
        <c:ser>
          <c:idx val="2"/>
          <c:order val="2"/>
          <c:tx>
            <c:strRef>
              <c:f>'Summary Sheet'!$E$111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('Summary Sheet'!$B$114,'Summary Sheet'!$B$117,'Summary Sheet'!$B$120,'Summary Sheet'!$B$123,'Summary Sheet'!$B$126,'Summary Sheet'!$B$129,'Summary Sheet'!$B$132,'Summary Sheet'!$B$135,'Summary Sheet'!$B$138)</c:f>
              <c:strCache>
                <c:ptCount val="9"/>
                <c:pt idx="0">
                  <c:v>Birmingham (Gap)</c:v>
                </c:pt>
                <c:pt idx="1">
                  <c:v>Bromsgrove (Gap)</c:v>
                </c:pt>
                <c:pt idx="2">
                  <c:v>Cannock Chase (Gap)</c:v>
                </c:pt>
                <c:pt idx="3">
                  <c:v>East Staffordshire (Gap)</c:v>
                </c:pt>
                <c:pt idx="4">
                  <c:v>Lichfield (Gap)</c:v>
                </c:pt>
                <c:pt idx="5">
                  <c:v>Redditch (Gap)</c:v>
                </c:pt>
                <c:pt idx="6">
                  <c:v>Solihull (Gap)</c:v>
                </c:pt>
                <c:pt idx="7">
                  <c:v>Tamworth (Gap)</c:v>
                </c:pt>
                <c:pt idx="8">
                  <c:v>Wyre Forest (Gap)</c:v>
                </c:pt>
              </c:strCache>
            </c:strRef>
          </c:cat>
          <c:val>
            <c:numRef>
              <c:f>('Summary Sheet'!$E$114,'Summary Sheet'!$E$117,'Summary Sheet'!$E$120,'Summary Sheet'!$E$123,'Summary Sheet'!$E$126,'Summary Sheet'!$E$129,'Summary Sheet'!$E$132,'Summary Sheet'!$E$135,'Summary Sheet'!$E$138)</c:f>
              <c:numCache>
                <c:formatCode>#,##0</c:formatCode>
                <c:ptCount val="9"/>
                <c:pt idx="0">
                  <c:v>-65757.637090548087</c:v>
                </c:pt>
                <c:pt idx="1">
                  <c:v>4717.2743592519728</c:v>
                </c:pt>
                <c:pt idx="2">
                  <c:v>-2059.2608344834771</c:v>
                </c:pt>
                <c:pt idx="3">
                  <c:v>-5263.8109669490004</c:v>
                </c:pt>
                <c:pt idx="4">
                  <c:v>743.52550181797415</c:v>
                </c:pt>
                <c:pt idx="5">
                  <c:v>-3419.6180574488226</c:v>
                </c:pt>
                <c:pt idx="6">
                  <c:v>2470.5131074222591</c:v>
                </c:pt>
                <c:pt idx="7">
                  <c:v>-4025.1961279403504</c:v>
                </c:pt>
                <c:pt idx="8">
                  <c:v>4061.7372921634596</c:v>
                </c:pt>
              </c:numCache>
            </c:numRef>
          </c:val>
        </c:ser>
        <c:ser>
          <c:idx val="3"/>
          <c:order val="3"/>
          <c:tx>
            <c:strRef>
              <c:f>'Summary Sheet'!$F$111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('Summary Sheet'!$B$114,'Summary Sheet'!$B$117,'Summary Sheet'!$B$120,'Summary Sheet'!$B$123,'Summary Sheet'!$B$126,'Summary Sheet'!$B$129,'Summary Sheet'!$B$132,'Summary Sheet'!$B$135,'Summary Sheet'!$B$138)</c:f>
              <c:strCache>
                <c:ptCount val="9"/>
                <c:pt idx="0">
                  <c:v>Birmingham (Gap)</c:v>
                </c:pt>
                <c:pt idx="1">
                  <c:v>Bromsgrove (Gap)</c:v>
                </c:pt>
                <c:pt idx="2">
                  <c:v>Cannock Chase (Gap)</c:v>
                </c:pt>
                <c:pt idx="3">
                  <c:v>East Staffordshire (Gap)</c:v>
                </c:pt>
                <c:pt idx="4">
                  <c:v>Lichfield (Gap)</c:v>
                </c:pt>
                <c:pt idx="5">
                  <c:v>Redditch (Gap)</c:v>
                </c:pt>
                <c:pt idx="6">
                  <c:v>Solihull (Gap)</c:v>
                </c:pt>
                <c:pt idx="7">
                  <c:v>Tamworth (Gap)</c:v>
                </c:pt>
                <c:pt idx="8">
                  <c:v>Wyre Forest (Gap)</c:v>
                </c:pt>
              </c:strCache>
            </c:strRef>
          </c:cat>
          <c:val>
            <c:numRef>
              <c:f>('Summary Sheet'!$F$114,'Summary Sheet'!$F$117,'Summary Sheet'!$F$120,'Summary Sheet'!$F$123,'Summary Sheet'!$F$126,'Summary Sheet'!$F$129,'Summary Sheet'!$F$132,'Summary Sheet'!$F$135,'Summary Sheet'!$F$138)</c:f>
              <c:numCache>
                <c:formatCode>#,##0</c:formatCode>
                <c:ptCount val="9"/>
                <c:pt idx="0">
                  <c:v>-62972.013307274494</c:v>
                </c:pt>
                <c:pt idx="1">
                  <c:v>5144.9781837984738</c:v>
                </c:pt>
                <c:pt idx="2">
                  <c:v>-2010.4964638294932</c:v>
                </c:pt>
                <c:pt idx="3">
                  <c:v>-5172.8473835416589</c:v>
                </c:pt>
                <c:pt idx="4">
                  <c:v>1000.4834324929325</c:v>
                </c:pt>
                <c:pt idx="5">
                  <c:v>-3355.6975011335107</c:v>
                </c:pt>
                <c:pt idx="6">
                  <c:v>3475.6798390201729</c:v>
                </c:pt>
                <c:pt idx="7">
                  <c:v>-4166.8116881394044</c:v>
                </c:pt>
                <c:pt idx="8">
                  <c:v>4628.7186771603301</c:v>
                </c:pt>
              </c:numCache>
            </c:numRef>
          </c:val>
        </c:ser>
        <c:ser>
          <c:idx val="4"/>
          <c:order val="4"/>
          <c:tx>
            <c:strRef>
              <c:f>'Summary Sheet'!$G$111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('Summary Sheet'!$B$114,'Summary Sheet'!$B$117,'Summary Sheet'!$B$120,'Summary Sheet'!$B$123,'Summary Sheet'!$B$126,'Summary Sheet'!$B$129,'Summary Sheet'!$B$132,'Summary Sheet'!$B$135,'Summary Sheet'!$B$138)</c:f>
              <c:strCache>
                <c:ptCount val="9"/>
                <c:pt idx="0">
                  <c:v>Birmingham (Gap)</c:v>
                </c:pt>
                <c:pt idx="1">
                  <c:v>Bromsgrove (Gap)</c:v>
                </c:pt>
                <c:pt idx="2">
                  <c:v>Cannock Chase (Gap)</c:v>
                </c:pt>
                <c:pt idx="3">
                  <c:v>East Staffordshire (Gap)</c:v>
                </c:pt>
                <c:pt idx="4">
                  <c:v>Lichfield (Gap)</c:v>
                </c:pt>
                <c:pt idx="5">
                  <c:v>Redditch (Gap)</c:v>
                </c:pt>
                <c:pt idx="6">
                  <c:v>Solihull (Gap)</c:v>
                </c:pt>
                <c:pt idx="7">
                  <c:v>Tamworth (Gap)</c:v>
                </c:pt>
                <c:pt idx="8">
                  <c:v>Wyre Forest (Gap)</c:v>
                </c:pt>
              </c:strCache>
            </c:strRef>
          </c:cat>
          <c:val>
            <c:numRef>
              <c:f>('Summary Sheet'!$G$114,'Summary Sheet'!$G$117,'Summary Sheet'!$G$120,'Summary Sheet'!$G$123,'Summary Sheet'!$G$126,'Summary Sheet'!$G$129,'Summary Sheet'!$G$132,'Summary Sheet'!$G$135,'Summary Sheet'!$G$138)</c:f>
              <c:numCache>
                <c:formatCode>#,##0</c:formatCode>
                <c:ptCount val="9"/>
                <c:pt idx="0">
                  <c:v>-60124.480695091595</c:v>
                </c:pt>
                <c:pt idx="1">
                  <c:v>5700.7906803420701</c:v>
                </c:pt>
                <c:pt idx="2">
                  <c:v>-1976.4069833825215</c:v>
                </c:pt>
                <c:pt idx="3">
                  <c:v>-5169.1826066295653</c:v>
                </c:pt>
                <c:pt idx="4">
                  <c:v>1379.9668679095703</c:v>
                </c:pt>
                <c:pt idx="5">
                  <c:v>-3285.1490417782861</c:v>
                </c:pt>
                <c:pt idx="6">
                  <c:v>4672.3805602274151</c:v>
                </c:pt>
                <c:pt idx="7">
                  <c:v>-4298.0750425751221</c:v>
                </c:pt>
                <c:pt idx="8">
                  <c:v>5159.4391183142561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616960"/>
        <c:axId val="178631040"/>
      </c:barChart>
      <c:catAx>
        <c:axId val="178616960"/>
        <c:scaling>
          <c:orientation val="minMax"/>
        </c:scaling>
        <c:delete val="0"/>
        <c:axPos val="b"/>
        <c:majorTickMark val="out"/>
        <c:minorTickMark val="none"/>
        <c:tickLblPos val="nextTo"/>
        <c:crossAx val="178631040"/>
        <c:crosses val="autoZero"/>
        <c:auto val="1"/>
        <c:lblAlgn val="ctr"/>
        <c:lblOffset val="100"/>
        <c:noMultiLvlLbl val="0"/>
      </c:catAx>
      <c:valAx>
        <c:axId val="1786310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Oversupply of people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78616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Sheet'!$C$20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('Summary Sheet'!$B$23,'Summary Sheet'!$B$26,'Summary Sheet'!$B$29)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Sheet'!$C$23,'Summary Sheet'!$C$26,'Summary Sheet'!$C$29)</c:f>
              <c:numCache>
                <c:formatCode>#,##0</c:formatCode>
                <c:ptCount val="3"/>
                <c:pt idx="0">
                  <c:v>-26330.685759094486</c:v>
                </c:pt>
                <c:pt idx="1">
                  <c:v>-78136.774452983052</c:v>
                </c:pt>
                <c:pt idx="2">
                  <c:v>-19864.317811101035</c:v>
                </c:pt>
              </c:numCache>
            </c:numRef>
          </c:val>
        </c:ser>
        <c:ser>
          <c:idx val="1"/>
          <c:order val="1"/>
          <c:tx>
            <c:strRef>
              <c:f>'Summary Sheet'!$D$20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('Summary Sheet'!$B$23,'Summary Sheet'!$B$26,'Summary Sheet'!$B$29)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Sheet'!$D$23,'Summary Sheet'!$D$26,'Summary Sheet'!$D$29)</c:f>
              <c:numCache>
                <c:formatCode>#,##0</c:formatCode>
                <c:ptCount val="3"/>
                <c:pt idx="0">
                  <c:v>-23158.052176382276</c:v>
                </c:pt>
                <c:pt idx="1">
                  <c:v>-73321.83286232606</c:v>
                </c:pt>
                <c:pt idx="2">
                  <c:v>-17071.132478170417</c:v>
                </c:pt>
              </c:numCache>
            </c:numRef>
          </c:val>
        </c:ser>
        <c:ser>
          <c:idx val="2"/>
          <c:order val="2"/>
          <c:tx>
            <c:strRef>
              <c:f>'Summary Sheet'!$E$20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('Summary Sheet'!$B$23,'Summary Sheet'!$B$26,'Summary Sheet'!$B$29)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Sheet'!$E$23,'Summary Sheet'!$E$26,'Summary Sheet'!$E$29)</c:f>
              <c:numCache>
                <c:formatCode>#,##0</c:formatCode>
                <c:ptCount val="3"/>
                <c:pt idx="0">
                  <c:v>-20344.090650788567</c:v>
                </c:pt>
                <c:pt idx="1">
                  <c:v>-68532.472816714086</c:v>
                </c:pt>
                <c:pt idx="2">
                  <c:v>-14199.202470660355</c:v>
                </c:pt>
              </c:numCache>
            </c:numRef>
          </c:val>
        </c:ser>
        <c:ser>
          <c:idx val="3"/>
          <c:order val="3"/>
          <c:tx>
            <c:strRef>
              <c:f>'Summary Sheet'!$F$20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('Summary Sheet'!$B$23,'Summary Sheet'!$B$26,'Summary Sheet'!$B$29)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Sheet'!$F$23,'Summary Sheet'!$F$26,'Summary Sheet'!$F$29)</c:f>
              <c:numCache>
                <c:formatCode>#,##0</c:formatCode>
                <c:ptCount val="3"/>
                <c:pt idx="0">
                  <c:v>-16979.189634070615</c:v>
                </c:pt>
                <c:pt idx="1">
                  <c:v>-63428.006211446715</c:v>
                </c:pt>
                <c:pt idx="2">
                  <c:v>-11267.441665223072</c:v>
                </c:pt>
              </c:numCache>
            </c:numRef>
          </c:val>
        </c:ser>
        <c:ser>
          <c:idx val="4"/>
          <c:order val="4"/>
          <c:tx>
            <c:strRef>
              <c:f>'Summary Sheet'!$G$20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('Summary Sheet'!$B$23,'Summary Sheet'!$B$26,'Summary Sheet'!$B$29)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Sheet'!$G$23,'Summary Sheet'!$G$26,'Summary Sheet'!$G$29)</c:f>
              <c:numCache>
                <c:formatCode>#,##0</c:formatCode>
                <c:ptCount val="3"/>
                <c:pt idx="0">
                  <c:v>-13626.935350450774</c:v>
                </c:pt>
                <c:pt idx="1">
                  <c:v>-57940.71714266378</c:v>
                </c:pt>
                <c:pt idx="2">
                  <c:v>-8030.2837508142693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06016"/>
        <c:axId val="133611904"/>
      </c:barChart>
      <c:catAx>
        <c:axId val="13360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3611904"/>
        <c:crosses val="autoZero"/>
        <c:auto val="1"/>
        <c:lblAlgn val="ctr"/>
        <c:lblOffset val="100"/>
        <c:noMultiLvlLbl val="0"/>
      </c:catAx>
      <c:valAx>
        <c:axId val="1336119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 b="1" i="0" baseline="0" dirty="0" smtClean="0">
                    <a:effectLst/>
                  </a:rPr>
                  <a:t>Oversupply of people</a:t>
                </a:r>
                <a:endParaRPr lang="en-GB" dirty="0">
                  <a:effectLst/>
                </a:endParaRP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336060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Sheet'!$C$20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('Summary Sheet'!$B$32,'Summary Sheet'!$B$35,'Summary Sheet'!$B$38)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Sheet'!$C$32,'Summary Sheet'!$C$35,'Summary Sheet'!$C$38)</c:f>
              <c:numCache>
                <c:formatCode>#,##0</c:formatCode>
                <c:ptCount val="3"/>
                <c:pt idx="0">
                  <c:v>1637.6115084552002</c:v>
                </c:pt>
                <c:pt idx="1">
                  <c:v>1159.3622337072156</c:v>
                </c:pt>
                <c:pt idx="2">
                  <c:v>-13065.841375324817</c:v>
                </c:pt>
              </c:numCache>
            </c:numRef>
          </c:val>
        </c:ser>
        <c:ser>
          <c:idx val="1"/>
          <c:order val="1"/>
          <c:tx>
            <c:strRef>
              <c:f>'Summary Sheet'!$D$20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('Summary Sheet'!$B$32,'Summary Sheet'!$B$35,'Summary Sheet'!$B$38)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Sheet'!$D$32,'Summary Sheet'!$D$35,'Summary Sheet'!$D$38)</c:f>
              <c:numCache>
                <c:formatCode>#,##0</c:formatCode>
                <c:ptCount val="3"/>
                <c:pt idx="0">
                  <c:v>3482.0287404851406</c:v>
                </c:pt>
                <c:pt idx="1">
                  <c:v>4165.7287512645707</c:v>
                </c:pt>
                <c:pt idx="2">
                  <c:v>-14108.087141120035</c:v>
                </c:pt>
              </c:numCache>
            </c:numRef>
          </c:val>
        </c:ser>
        <c:ser>
          <c:idx val="2"/>
          <c:order val="2"/>
          <c:tx>
            <c:strRef>
              <c:f>'Summary Sheet'!$E$20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('Summary Sheet'!$B$32,'Summary Sheet'!$B$35,'Summary Sheet'!$B$38)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Sheet'!$E$32,'Summary Sheet'!$E$35,'Summary Sheet'!$E$38)</c:f>
              <c:numCache>
                <c:formatCode>#,##0</c:formatCode>
                <c:ptCount val="3"/>
                <c:pt idx="0">
                  <c:v>5181.7069097081985</c:v>
                </c:pt>
                <c:pt idx="1">
                  <c:v>6988.4056183490611</c:v>
                </c:pt>
                <c:pt idx="2">
                  <c:v>-15176.241594773091</c:v>
                </c:pt>
              </c:numCache>
            </c:numRef>
          </c:val>
        </c:ser>
        <c:ser>
          <c:idx val="3"/>
          <c:order val="3"/>
          <c:tx>
            <c:strRef>
              <c:f>'Summary Sheet'!$F$20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('Summary Sheet'!$B$32,'Summary Sheet'!$B$35,'Summary Sheet'!$B$38)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Sheet'!$F$32,'Summary Sheet'!$F$35,'Summary Sheet'!$F$38)</c:f>
              <c:numCache>
                <c:formatCode>#,##0</c:formatCode>
                <c:ptCount val="3"/>
                <c:pt idx="0">
                  <c:v>7195.3086525908002</c:v>
                </c:pt>
                <c:pt idx="1">
                  <c:v>9971.8915333978366</c:v>
                </c:pt>
                <c:pt idx="2">
                  <c:v>-16190.132506165144</c:v>
                </c:pt>
              </c:numCache>
            </c:numRef>
          </c:val>
        </c:ser>
        <c:ser>
          <c:idx val="4"/>
          <c:order val="4"/>
          <c:tx>
            <c:strRef>
              <c:f>'Summary Sheet'!$G$20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('Summary Sheet'!$B$32,'Summary Sheet'!$B$35,'Summary Sheet'!$B$38)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Sheet'!$G$32,'Summary Sheet'!$G$35,'Summary Sheet'!$G$38)</c:f>
              <c:numCache>
                <c:formatCode>#,##0</c:formatCode>
                <c:ptCount val="3"/>
                <c:pt idx="0">
                  <c:v>9208.8703529853956</c:v>
                </c:pt>
                <c:pt idx="1">
                  <c:v>13128.592118133005</c:v>
                </c:pt>
                <c:pt idx="2">
                  <c:v>-17145.403368945612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7238400"/>
        <c:axId val="177239936"/>
      </c:barChart>
      <c:catAx>
        <c:axId val="17723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7239936"/>
        <c:crosses val="autoZero"/>
        <c:auto val="1"/>
        <c:lblAlgn val="ctr"/>
        <c:lblOffset val="100"/>
        <c:noMultiLvlLbl val="0"/>
      </c:catAx>
      <c:valAx>
        <c:axId val="1772399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 sz="1800" dirty="0" smtClean="0"/>
                  <a:t>Oversupply o f people</a:t>
                </a:r>
                <a:endParaRPr lang="en-GB" sz="1800" dirty="0"/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772384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Sheet'!$C$20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('Summary Sheet'!$B$41,'Summary Sheet'!$B$44,'Summary Sheet'!$B$47)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Sheet'!$C$41,'Summary Sheet'!$C$44,'Summary Sheet'!$C$47)</c:f>
              <c:numCache>
                <c:formatCode>#,##0</c:formatCode>
                <c:ptCount val="3"/>
                <c:pt idx="0">
                  <c:v>-37220.000648603265</c:v>
                </c:pt>
                <c:pt idx="1">
                  <c:v>-67536.135341510526</c:v>
                </c:pt>
                <c:pt idx="2">
                  <c:v>-39007.349148846071</c:v>
                </c:pt>
              </c:numCache>
            </c:numRef>
          </c:val>
        </c:ser>
        <c:ser>
          <c:idx val="1"/>
          <c:order val="1"/>
          <c:tx>
            <c:strRef>
              <c:f>'Summary Sheet'!$D$20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('Summary Sheet'!$B$41,'Summary Sheet'!$B$44,'Summary Sheet'!$B$47)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Sheet'!$D$41,'Summary Sheet'!$D$44,'Summary Sheet'!$D$47)</c:f>
              <c:numCache>
                <c:formatCode>#,##0</c:formatCode>
                <c:ptCount val="3"/>
                <c:pt idx="0">
                  <c:v>-36268.54603989856</c:v>
                </c:pt>
                <c:pt idx="1">
                  <c:v>-66110.730956478481</c:v>
                </c:pt>
                <c:pt idx="2">
                  <c:v>-39792.458168715137</c:v>
                </c:pt>
              </c:numCache>
            </c:numRef>
          </c:val>
        </c:ser>
        <c:ser>
          <c:idx val="2"/>
          <c:order val="2"/>
          <c:tx>
            <c:strRef>
              <c:f>'Summary Sheet'!$E$20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('Summary Sheet'!$B$41,'Summary Sheet'!$B$44,'Summary Sheet'!$B$47)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Sheet'!$E$41,'Summary Sheet'!$E$44,'Summary Sheet'!$E$47)</c:f>
              <c:numCache>
                <c:formatCode>#,##0</c:formatCode>
                <c:ptCount val="3"/>
                <c:pt idx="0">
                  <c:v>-35462.439059927303</c:v>
                </c:pt>
                <c:pt idx="1">
                  <c:v>-64656.781146686146</c:v>
                </c:pt>
                <c:pt idx="2">
                  <c:v>-40496.954970979772</c:v>
                </c:pt>
              </c:numCache>
            </c:numRef>
          </c:val>
        </c:ser>
        <c:ser>
          <c:idx val="3"/>
          <c:order val="3"/>
          <c:tx>
            <c:strRef>
              <c:f>'Summary Sheet'!$F$20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('Summary Sheet'!$B$41,'Summary Sheet'!$B$44,'Summary Sheet'!$B$47)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Sheet'!$F$41,'Summary Sheet'!$F$44,'Summary Sheet'!$F$47)</c:f>
              <c:numCache>
                <c:formatCode>#,##0</c:formatCode>
                <c:ptCount val="3"/>
                <c:pt idx="0">
                  <c:v>-34318.192864750119</c:v>
                </c:pt>
                <c:pt idx="1">
                  <c:v>-63170.838077328721</c:v>
                </c:pt>
                <c:pt idx="2">
                  <c:v>-41185.039336528338</c:v>
                </c:pt>
              </c:numCache>
            </c:numRef>
          </c:val>
        </c:ser>
        <c:ser>
          <c:idx val="4"/>
          <c:order val="4"/>
          <c:tx>
            <c:strRef>
              <c:f>'Summary Sheet'!$G$20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('Summary Sheet'!$B$41,'Summary Sheet'!$B$44,'Summary Sheet'!$B$47)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Sheet'!$G$41,'Summary Sheet'!$G$44,'Summary Sheet'!$G$47)</c:f>
              <c:numCache>
                <c:formatCode>#,##0</c:formatCode>
                <c:ptCount val="3"/>
                <c:pt idx="0">
                  <c:v>-33113.695983017009</c:v>
                </c:pt>
                <c:pt idx="1">
                  <c:v>-61460.452279823599</c:v>
                </c:pt>
                <c:pt idx="2">
                  <c:v>-41727.577465358059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12800"/>
        <c:axId val="178814336"/>
      </c:barChart>
      <c:catAx>
        <c:axId val="17881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814336"/>
        <c:crosses val="autoZero"/>
        <c:auto val="1"/>
        <c:lblAlgn val="ctr"/>
        <c:lblOffset val="100"/>
        <c:noMultiLvlLbl val="0"/>
      </c:catAx>
      <c:valAx>
        <c:axId val="178814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Oversupply of people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78812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Sheet'!$C$20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('Summary Sheet'!$B$50,'Summary Sheet'!$B$53,'Summary Sheet'!$B$56)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Sheet'!$C$50,'Summary Sheet'!$C$53,'Summary Sheet'!$C$56)</c:f>
              <c:numCache>
                <c:formatCode>#,##0</c:formatCode>
                <c:ptCount val="3"/>
                <c:pt idx="0">
                  <c:v>11342.660354626714</c:v>
                </c:pt>
                <c:pt idx="1">
                  <c:v>4621.6640255910897</c:v>
                </c:pt>
                <c:pt idx="2">
                  <c:v>-8476.9385494769303</c:v>
                </c:pt>
              </c:numCache>
            </c:numRef>
          </c:val>
        </c:ser>
        <c:ser>
          <c:idx val="1"/>
          <c:order val="1"/>
          <c:tx>
            <c:strRef>
              <c:f>'Summary Sheet'!$D$20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('Summary Sheet'!$B$50,'Summary Sheet'!$B$53,'Summary Sheet'!$B$56)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Sheet'!$D$50,'Summary Sheet'!$D$53,'Summary Sheet'!$D$56)</c:f>
              <c:numCache>
                <c:formatCode>#,##0</c:formatCode>
                <c:ptCount val="3"/>
                <c:pt idx="0">
                  <c:v>10627.702666448531</c:v>
                </c:pt>
                <c:pt idx="1">
                  <c:v>2010.8880552714545</c:v>
                </c:pt>
                <c:pt idx="2">
                  <c:v>-9394.1556906702826</c:v>
                </c:pt>
              </c:numCache>
            </c:numRef>
          </c:val>
        </c:ser>
        <c:ser>
          <c:idx val="2"/>
          <c:order val="2"/>
          <c:tx>
            <c:strRef>
              <c:f>'Summary Sheet'!$E$20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('Summary Sheet'!$B$50,'Summary Sheet'!$B$53,'Summary Sheet'!$B$56)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Sheet'!$E$50,'Summary Sheet'!$E$53,'Summary Sheet'!$E$56)</c:f>
              <c:numCache>
                <c:formatCode>#,##0</c:formatCode>
                <c:ptCount val="3"/>
                <c:pt idx="0">
                  <c:v>9722.0915688720124</c:v>
                </c:pt>
                <c:pt idx="1">
                  <c:v>-646.11401131915045</c:v>
                </c:pt>
                <c:pt idx="2">
                  <c:v>-10275.808922602002</c:v>
                </c:pt>
              </c:numCache>
            </c:numRef>
          </c:val>
        </c:ser>
        <c:ser>
          <c:idx val="3"/>
          <c:order val="3"/>
          <c:tx>
            <c:strRef>
              <c:f>'Summary Sheet'!$F$20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('Summary Sheet'!$B$50,'Summary Sheet'!$B$53,'Summary Sheet'!$B$56)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Sheet'!$F$50,'Summary Sheet'!$F$53,'Summary Sheet'!$F$56)</c:f>
              <c:numCache>
                <c:formatCode>#,##0</c:formatCode>
                <c:ptCount val="3"/>
                <c:pt idx="0">
                  <c:v>9125.7118483641534</c:v>
                </c:pt>
                <c:pt idx="1">
                  <c:v>-3196.440143691565</c:v>
                </c:pt>
                <c:pt idx="2">
                  <c:v>-11077.264387890231</c:v>
                </c:pt>
              </c:numCache>
            </c:numRef>
          </c:val>
        </c:ser>
        <c:ser>
          <c:idx val="4"/>
          <c:order val="4"/>
          <c:tx>
            <c:strRef>
              <c:f>'Summary Sheet'!$G$20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('Summary Sheet'!$B$50,'Summary Sheet'!$B$53,'Summary Sheet'!$B$56)</c:f>
              <c:strCache>
                <c:ptCount val="3"/>
                <c:pt idx="0">
                  <c:v>Black Country (Gap)</c:v>
                </c:pt>
                <c:pt idx="1">
                  <c:v>GBS (Gap)</c:v>
                </c:pt>
                <c:pt idx="2">
                  <c:v>C&amp;W (Gap)</c:v>
                </c:pt>
              </c:strCache>
            </c:strRef>
          </c:cat>
          <c:val>
            <c:numRef>
              <c:f>('Summary Sheet'!$G$50,'Summary Sheet'!$G$53,'Summary Sheet'!$G$56)</c:f>
              <c:numCache>
                <c:formatCode>#,##0</c:formatCode>
                <c:ptCount val="3"/>
                <c:pt idx="0">
                  <c:v>8574.0049489419907</c:v>
                </c:pt>
                <c:pt idx="1">
                  <c:v>-5572.715453169134</c:v>
                </c:pt>
                <c:pt idx="2">
                  <c:v>-11770.469806363319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28320"/>
        <c:axId val="178738304"/>
      </c:barChart>
      <c:catAx>
        <c:axId val="17872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738304"/>
        <c:crosses val="autoZero"/>
        <c:auto val="1"/>
        <c:lblAlgn val="ctr"/>
        <c:lblOffset val="100"/>
        <c:noMultiLvlLbl val="0"/>
      </c:catAx>
      <c:valAx>
        <c:axId val="17873830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Oversupply of people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78728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Sheet'!$K$141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multiLvlStrRef>
              <c:f>'Summary Sheet'!$I$142:$J$145</c:f>
              <c:multiLvlStrCache>
                <c:ptCount val="4"/>
                <c:lvl>
                  <c:pt idx="0">
                    <c:v>NVQ4 (Gap)</c:v>
                  </c:pt>
                  <c:pt idx="1">
                    <c:v>NVQ3 (Gap)</c:v>
                  </c:pt>
                  <c:pt idx="2">
                    <c:v>NVQ2 (Gap)</c:v>
                  </c:pt>
                  <c:pt idx="3">
                    <c:v>NVQ1 (Gap)</c:v>
                  </c:pt>
                </c:lvl>
                <c:lvl>
                  <c:pt idx="0">
                    <c:v>Solihull</c:v>
                  </c:pt>
                </c:lvl>
              </c:multiLvlStrCache>
            </c:multiLvlStrRef>
          </c:cat>
          <c:val>
            <c:numRef>
              <c:f>'Summary Sheet'!$K$142:$K$145</c:f>
              <c:numCache>
                <c:formatCode>#,##0</c:formatCode>
                <c:ptCount val="4"/>
                <c:pt idx="0">
                  <c:v>421.87274493774748</c:v>
                </c:pt>
                <c:pt idx="1">
                  <c:v>-3424.0224042585796</c:v>
                </c:pt>
                <c:pt idx="2">
                  <c:v>-11903.539243789546</c:v>
                </c:pt>
                <c:pt idx="3">
                  <c:v>147.53446359408554</c:v>
                </c:pt>
              </c:numCache>
            </c:numRef>
          </c:val>
        </c:ser>
        <c:ser>
          <c:idx val="1"/>
          <c:order val="1"/>
          <c:tx>
            <c:strRef>
              <c:f>'Summary Sheet'!$L$141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multiLvlStrRef>
              <c:f>'Summary Sheet'!$I$142:$J$145</c:f>
              <c:multiLvlStrCache>
                <c:ptCount val="4"/>
                <c:lvl>
                  <c:pt idx="0">
                    <c:v>NVQ4 (Gap)</c:v>
                  </c:pt>
                  <c:pt idx="1">
                    <c:v>NVQ3 (Gap)</c:v>
                  </c:pt>
                  <c:pt idx="2">
                    <c:v>NVQ2 (Gap)</c:v>
                  </c:pt>
                  <c:pt idx="3">
                    <c:v>NVQ1 (Gap)</c:v>
                  </c:pt>
                </c:lvl>
                <c:lvl>
                  <c:pt idx="0">
                    <c:v>Solihull</c:v>
                  </c:pt>
                </c:lvl>
              </c:multiLvlStrCache>
            </c:multiLvlStrRef>
          </c:cat>
          <c:val>
            <c:numRef>
              <c:f>'Summary Sheet'!$L$142:$L$145</c:f>
              <c:numCache>
                <c:formatCode>#,##0</c:formatCode>
                <c:ptCount val="4"/>
                <c:pt idx="0">
                  <c:v>1375.1325304770362</c:v>
                </c:pt>
                <c:pt idx="1">
                  <c:v>-3739.6354137746566</c:v>
                </c:pt>
                <c:pt idx="2">
                  <c:v>-12039.586192271046</c:v>
                </c:pt>
                <c:pt idx="3">
                  <c:v>-51.122242823834313</c:v>
                </c:pt>
              </c:numCache>
            </c:numRef>
          </c:val>
        </c:ser>
        <c:ser>
          <c:idx val="2"/>
          <c:order val="2"/>
          <c:tx>
            <c:strRef>
              <c:f>'Summary Sheet'!$M$141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multiLvlStrRef>
              <c:f>'Summary Sheet'!$I$142:$J$145</c:f>
              <c:multiLvlStrCache>
                <c:ptCount val="4"/>
                <c:lvl>
                  <c:pt idx="0">
                    <c:v>NVQ4 (Gap)</c:v>
                  </c:pt>
                  <c:pt idx="1">
                    <c:v>NVQ3 (Gap)</c:v>
                  </c:pt>
                  <c:pt idx="2">
                    <c:v>NVQ2 (Gap)</c:v>
                  </c:pt>
                  <c:pt idx="3">
                    <c:v>NVQ1 (Gap)</c:v>
                  </c:pt>
                </c:lvl>
                <c:lvl>
                  <c:pt idx="0">
                    <c:v>Solihull</c:v>
                  </c:pt>
                </c:lvl>
              </c:multiLvlStrCache>
            </c:multiLvlStrRef>
          </c:cat>
          <c:val>
            <c:numRef>
              <c:f>'Summary Sheet'!$M$142:$M$145</c:f>
              <c:numCache>
                <c:formatCode>#,##0</c:formatCode>
                <c:ptCount val="4"/>
                <c:pt idx="0">
                  <c:v>2470.5131074222591</c:v>
                </c:pt>
                <c:pt idx="1">
                  <c:v>-3996.597864940315</c:v>
                </c:pt>
                <c:pt idx="2">
                  <c:v>-12099.242711441359</c:v>
                </c:pt>
                <c:pt idx="3">
                  <c:v>-203.45684887663629</c:v>
                </c:pt>
              </c:numCache>
            </c:numRef>
          </c:val>
        </c:ser>
        <c:ser>
          <c:idx val="3"/>
          <c:order val="3"/>
          <c:tx>
            <c:strRef>
              <c:f>'Summary Sheet'!$N$141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multiLvlStrRef>
              <c:f>'Summary Sheet'!$I$142:$J$145</c:f>
              <c:multiLvlStrCache>
                <c:ptCount val="4"/>
                <c:lvl>
                  <c:pt idx="0">
                    <c:v>NVQ4 (Gap)</c:v>
                  </c:pt>
                  <c:pt idx="1">
                    <c:v>NVQ3 (Gap)</c:v>
                  </c:pt>
                  <c:pt idx="2">
                    <c:v>NVQ2 (Gap)</c:v>
                  </c:pt>
                  <c:pt idx="3">
                    <c:v>NVQ1 (Gap)</c:v>
                  </c:pt>
                </c:lvl>
                <c:lvl>
                  <c:pt idx="0">
                    <c:v>Solihull</c:v>
                  </c:pt>
                </c:lvl>
              </c:multiLvlStrCache>
            </c:multiLvlStrRef>
          </c:cat>
          <c:val>
            <c:numRef>
              <c:f>'Summary Sheet'!$N$142:$N$145</c:f>
              <c:numCache>
                <c:formatCode>#,##0</c:formatCode>
                <c:ptCount val="4"/>
                <c:pt idx="0">
                  <c:v>3475.6798390201729</c:v>
                </c:pt>
                <c:pt idx="1">
                  <c:v>-4290.6266778357385</c:v>
                </c:pt>
                <c:pt idx="2">
                  <c:v>-12202.704025388393</c:v>
                </c:pt>
                <c:pt idx="3">
                  <c:v>-379.65628432705671</c:v>
                </c:pt>
              </c:numCache>
            </c:numRef>
          </c:val>
        </c:ser>
        <c:ser>
          <c:idx val="4"/>
          <c:order val="4"/>
          <c:tx>
            <c:strRef>
              <c:f>'Summary Sheet'!$O$141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multiLvlStrRef>
              <c:f>'Summary Sheet'!$I$142:$J$145</c:f>
              <c:multiLvlStrCache>
                <c:ptCount val="4"/>
                <c:lvl>
                  <c:pt idx="0">
                    <c:v>NVQ4 (Gap)</c:v>
                  </c:pt>
                  <c:pt idx="1">
                    <c:v>NVQ3 (Gap)</c:v>
                  </c:pt>
                  <c:pt idx="2">
                    <c:v>NVQ2 (Gap)</c:v>
                  </c:pt>
                  <c:pt idx="3">
                    <c:v>NVQ1 (Gap)</c:v>
                  </c:pt>
                </c:lvl>
                <c:lvl>
                  <c:pt idx="0">
                    <c:v>Solihull</c:v>
                  </c:pt>
                </c:lvl>
              </c:multiLvlStrCache>
            </c:multiLvlStrRef>
          </c:cat>
          <c:val>
            <c:numRef>
              <c:f>'Summary Sheet'!$O$142:$O$145</c:f>
              <c:numCache>
                <c:formatCode>#,##0</c:formatCode>
                <c:ptCount val="4"/>
                <c:pt idx="0">
                  <c:v>4672.3805602274151</c:v>
                </c:pt>
                <c:pt idx="1">
                  <c:v>-4514.9457977657621</c:v>
                </c:pt>
                <c:pt idx="2">
                  <c:v>-12235.466091594313</c:v>
                </c:pt>
                <c:pt idx="3">
                  <c:v>-495.17928279791522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775168"/>
        <c:axId val="178776704"/>
      </c:barChart>
      <c:catAx>
        <c:axId val="17877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776704"/>
        <c:crosses val="autoZero"/>
        <c:auto val="1"/>
        <c:lblAlgn val="ctr"/>
        <c:lblOffset val="100"/>
        <c:noMultiLvlLbl val="0"/>
      </c:catAx>
      <c:valAx>
        <c:axId val="1787767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87751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Sheet'!$K$136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multiLvlStrRef>
              <c:f>'Summary Sheet'!$I$137:$J$140</c:f>
              <c:multiLvlStrCache>
                <c:ptCount val="4"/>
                <c:lvl>
                  <c:pt idx="0">
                    <c:v>NVQ4 (Gap)</c:v>
                  </c:pt>
                  <c:pt idx="1">
                    <c:v>NVQ3 (Gap)</c:v>
                  </c:pt>
                  <c:pt idx="2">
                    <c:v>NVQ2 (Gap)</c:v>
                  </c:pt>
                  <c:pt idx="3">
                    <c:v>NVQ1 (Gap)</c:v>
                  </c:pt>
                </c:lvl>
                <c:lvl>
                  <c:pt idx="0">
                    <c:v>Redditch</c:v>
                  </c:pt>
                </c:lvl>
              </c:multiLvlStrCache>
            </c:multiLvlStrRef>
          </c:cat>
          <c:val>
            <c:numRef>
              <c:f>'Summary Sheet'!$K$137:$K$140</c:f>
              <c:numCache>
                <c:formatCode>#,##0</c:formatCode>
                <c:ptCount val="4"/>
                <c:pt idx="0">
                  <c:v>-3443.6314535900001</c:v>
                </c:pt>
                <c:pt idx="1">
                  <c:v>-233.31156781415848</c:v>
                </c:pt>
                <c:pt idx="2">
                  <c:v>-4219.2836373287028</c:v>
                </c:pt>
                <c:pt idx="3">
                  <c:v>-4219.2836373287028</c:v>
                </c:pt>
              </c:numCache>
            </c:numRef>
          </c:val>
        </c:ser>
        <c:ser>
          <c:idx val="1"/>
          <c:order val="1"/>
          <c:tx>
            <c:strRef>
              <c:f>'Summary Sheet'!$L$136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multiLvlStrRef>
              <c:f>'Summary Sheet'!$I$137:$J$140</c:f>
              <c:multiLvlStrCache>
                <c:ptCount val="4"/>
                <c:lvl>
                  <c:pt idx="0">
                    <c:v>NVQ4 (Gap)</c:v>
                  </c:pt>
                  <c:pt idx="1">
                    <c:v>NVQ3 (Gap)</c:v>
                  </c:pt>
                  <c:pt idx="2">
                    <c:v>NVQ2 (Gap)</c:v>
                  </c:pt>
                  <c:pt idx="3">
                    <c:v>NVQ1 (Gap)</c:v>
                  </c:pt>
                </c:lvl>
                <c:lvl>
                  <c:pt idx="0">
                    <c:v>Redditch</c:v>
                  </c:pt>
                </c:lvl>
              </c:multiLvlStrCache>
            </c:multiLvlStrRef>
          </c:cat>
          <c:val>
            <c:numRef>
              <c:f>'Summary Sheet'!$L$137:$L$140</c:f>
              <c:numCache>
                <c:formatCode>#,##0</c:formatCode>
                <c:ptCount val="4"/>
                <c:pt idx="0">
                  <c:v>-3467.6328264134409</c:v>
                </c:pt>
                <c:pt idx="1">
                  <c:v>-366.47562557467245</c:v>
                </c:pt>
                <c:pt idx="2">
                  <c:v>-4380.3228942649366</c:v>
                </c:pt>
                <c:pt idx="3">
                  <c:v>-4380.3228942649366</c:v>
                </c:pt>
              </c:numCache>
            </c:numRef>
          </c:val>
        </c:ser>
        <c:ser>
          <c:idx val="2"/>
          <c:order val="2"/>
          <c:tx>
            <c:strRef>
              <c:f>'Summary Sheet'!$M$136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multiLvlStrRef>
              <c:f>'Summary Sheet'!$I$137:$J$140</c:f>
              <c:multiLvlStrCache>
                <c:ptCount val="4"/>
                <c:lvl>
                  <c:pt idx="0">
                    <c:v>NVQ4 (Gap)</c:v>
                  </c:pt>
                  <c:pt idx="1">
                    <c:v>NVQ3 (Gap)</c:v>
                  </c:pt>
                  <c:pt idx="2">
                    <c:v>NVQ2 (Gap)</c:v>
                  </c:pt>
                  <c:pt idx="3">
                    <c:v>NVQ1 (Gap)</c:v>
                  </c:pt>
                </c:lvl>
                <c:lvl>
                  <c:pt idx="0">
                    <c:v>Redditch</c:v>
                  </c:pt>
                </c:lvl>
              </c:multiLvlStrCache>
            </c:multiLvlStrRef>
          </c:cat>
          <c:val>
            <c:numRef>
              <c:f>'Summary Sheet'!$M$137:$M$140</c:f>
              <c:numCache>
                <c:formatCode>#,##0</c:formatCode>
                <c:ptCount val="4"/>
                <c:pt idx="0">
                  <c:v>-3419.6180574488226</c:v>
                </c:pt>
                <c:pt idx="1">
                  <c:v>-439.85251480171974</c:v>
                </c:pt>
                <c:pt idx="2">
                  <c:v>-4483.6207406662779</c:v>
                </c:pt>
                <c:pt idx="3">
                  <c:v>-4483.6207406662779</c:v>
                </c:pt>
              </c:numCache>
            </c:numRef>
          </c:val>
        </c:ser>
        <c:ser>
          <c:idx val="3"/>
          <c:order val="3"/>
          <c:tx>
            <c:strRef>
              <c:f>'Summary Sheet'!$N$136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multiLvlStrRef>
              <c:f>'Summary Sheet'!$I$137:$J$140</c:f>
              <c:multiLvlStrCache>
                <c:ptCount val="4"/>
                <c:lvl>
                  <c:pt idx="0">
                    <c:v>NVQ4 (Gap)</c:v>
                  </c:pt>
                  <c:pt idx="1">
                    <c:v>NVQ3 (Gap)</c:v>
                  </c:pt>
                  <c:pt idx="2">
                    <c:v>NVQ2 (Gap)</c:v>
                  </c:pt>
                  <c:pt idx="3">
                    <c:v>NVQ1 (Gap)</c:v>
                  </c:pt>
                </c:lvl>
                <c:lvl>
                  <c:pt idx="0">
                    <c:v>Redditch</c:v>
                  </c:pt>
                </c:lvl>
              </c:multiLvlStrCache>
            </c:multiLvlStrRef>
          </c:cat>
          <c:val>
            <c:numRef>
              <c:f>'Summary Sheet'!$N$137:$N$140</c:f>
              <c:numCache>
                <c:formatCode>#,##0</c:formatCode>
                <c:ptCount val="4"/>
                <c:pt idx="0">
                  <c:v>-3355.6975011335107</c:v>
                </c:pt>
                <c:pt idx="1">
                  <c:v>-505.55291929418308</c:v>
                </c:pt>
                <c:pt idx="2">
                  <c:v>-4585.3742822305703</c:v>
                </c:pt>
                <c:pt idx="3">
                  <c:v>-4585.3742822305703</c:v>
                </c:pt>
              </c:numCache>
            </c:numRef>
          </c:val>
        </c:ser>
        <c:ser>
          <c:idx val="4"/>
          <c:order val="4"/>
          <c:tx>
            <c:strRef>
              <c:f>'Summary Sheet'!$O$136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multiLvlStrRef>
              <c:f>'Summary Sheet'!$I$137:$J$140</c:f>
              <c:multiLvlStrCache>
                <c:ptCount val="4"/>
                <c:lvl>
                  <c:pt idx="0">
                    <c:v>NVQ4 (Gap)</c:v>
                  </c:pt>
                  <c:pt idx="1">
                    <c:v>NVQ3 (Gap)</c:v>
                  </c:pt>
                  <c:pt idx="2">
                    <c:v>NVQ2 (Gap)</c:v>
                  </c:pt>
                  <c:pt idx="3">
                    <c:v>NVQ1 (Gap)</c:v>
                  </c:pt>
                </c:lvl>
                <c:lvl>
                  <c:pt idx="0">
                    <c:v>Redditch</c:v>
                  </c:pt>
                </c:lvl>
              </c:multiLvlStrCache>
            </c:multiLvlStrRef>
          </c:cat>
          <c:val>
            <c:numRef>
              <c:f>'Summary Sheet'!$O$137:$O$140</c:f>
              <c:numCache>
                <c:formatCode>#,##0</c:formatCode>
                <c:ptCount val="4"/>
                <c:pt idx="0">
                  <c:v>-3285.1490417782861</c:v>
                </c:pt>
                <c:pt idx="1">
                  <c:v>-564.04831261398795</c:v>
                </c:pt>
                <c:pt idx="2">
                  <c:v>-4678.0034246850319</c:v>
                </c:pt>
                <c:pt idx="3">
                  <c:v>-4678.0034246850319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870528"/>
        <c:axId val="178880512"/>
      </c:barChart>
      <c:catAx>
        <c:axId val="17887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880512"/>
        <c:crosses val="autoZero"/>
        <c:auto val="1"/>
        <c:lblAlgn val="ctr"/>
        <c:lblOffset val="100"/>
        <c:noMultiLvlLbl val="0"/>
      </c:catAx>
      <c:valAx>
        <c:axId val="17888051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788705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Sheet'!$C$59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('Summary Sheet'!$B$62,'Summary Sheet'!$B$65,'Summary Sheet'!$B$68,'Summary Sheet'!$B$71)</c:f>
              <c:strCache>
                <c:ptCount val="4"/>
                <c:pt idx="0">
                  <c:v>Dudley (Gap)</c:v>
                </c:pt>
                <c:pt idx="1">
                  <c:v>Sandwell (Gap)</c:v>
                </c:pt>
                <c:pt idx="2">
                  <c:v>Walsall (Gap)</c:v>
                </c:pt>
                <c:pt idx="3">
                  <c:v>Wolverhampton (Gap)</c:v>
                </c:pt>
              </c:strCache>
            </c:strRef>
          </c:cat>
          <c:val>
            <c:numRef>
              <c:f>('Summary Sheet'!$C$62,'Summary Sheet'!$C$65,'Summary Sheet'!$C$68,'Summary Sheet'!$C$71)</c:f>
              <c:numCache>
                <c:formatCode>#,##0</c:formatCode>
                <c:ptCount val="4"/>
                <c:pt idx="0">
                  <c:v>-3167.9963024605531</c:v>
                </c:pt>
                <c:pt idx="1">
                  <c:v>-8419.2782300633844</c:v>
                </c:pt>
                <c:pt idx="2">
                  <c:v>-3553.5815235409864</c:v>
                </c:pt>
                <c:pt idx="3">
                  <c:v>-11189.829703029573</c:v>
                </c:pt>
              </c:numCache>
            </c:numRef>
          </c:val>
        </c:ser>
        <c:ser>
          <c:idx val="1"/>
          <c:order val="1"/>
          <c:tx>
            <c:strRef>
              <c:f>'Summary Sheet'!$D$59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('Summary Sheet'!$B$62,'Summary Sheet'!$B$65,'Summary Sheet'!$B$68,'Summary Sheet'!$B$71)</c:f>
              <c:strCache>
                <c:ptCount val="4"/>
                <c:pt idx="0">
                  <c:v>Dudley (Gap)</c:v>
                </c:pt>
                <c:pt idx="1">
                  <c:v>Sandwell (Gap)</c:v>
                </c:pt>
                <c:pt idx="2">
                  <c:v>Walsall (Gap)</c:v>
                </c:pt>
                <c:pt idx="3">
                  <c:v>Wolverhampton (Gap)</c:v>
                </c:pt>
              </c:strCache>
            </c:strRef>
          </c:cat>
          <c:val>
            <c:numRef>
              <c:f>('Summary Sheet'!$D$62,'Summary Sheet'!$D$65,'Summary Sheet'!$D$68,'Summary Sheet'!$D$71)</c:f>
              <c:numCache>
                <c:formatCode>#,##0</c:formatCode>
                <c:ptCount val="4"/>
                <c:pt idx="0">
                  <c:v>-2339.543775576014</c:v>
                </c:pt>
                <c:pt idx="1">
                  <c:v>-7373.5618721735009</c:v>
                </c:pt>
                <c:pt idx="2">
                  <c:v>-2669.1854057919918</c:v>
                </c:pt>
                <c:pt idx="3">
                  <c:v>-10775.761122840791</c:v>
                </c:pt>
              </c:numCache>
            </c:numRef>
          </c:val>
        </c:ser>
        <c:ser>
          <c:idx val="2"/>
          <c:order val="2"/>
          <c:tx>
            <c:strRef>
              <c:f>'Summary Sheet'!$E$59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('Summary Sheet'!$B$62,'Summary Sheet'!$B$65,'Summary Sheet'!$B$68,'Summary Sheet'!$B$71)</c:f>
              <c:strCache>
                <c:ptCount val="4"/>
                <c:pt idx="0">
                  <c:v>Dudley (Gap)</c:v>
                </c:pt>
                <c:pt idx="1">
                  <c:v>Sandwell (Gap)</c:v>
                </c:pt>
                <c:pt idx="2">
                  <c:v>Walsall (Gap)</c:v>
                </c:pt>
                <c:pt idx="3">
                  <c:v>Wolverhampton (Gap)</c:v>
                </c:pt>
              </c:strCache>
            </c:strRef>
          </c:cat>
          <c:val>
            <c:numRef>
              <c:f>('Summary Sheet'!$E$62,'Summary Sheet'!$E$65,'Summary Sheet'!$E$68,'Summary Sheet'!$E$71)</c:f>
              <c:numCache>
                <c:formatCode>#,##0</c:formatCode>
                <c:ptCount val="4"/>
                <c:pt idx="0">
                  <c:v>-1709.6689395120266</c:v>
                </c:pt>
                <c:pt idx="1">
                  <c:v>-6274.6918065449863</c:v>
                </c:pt>
                <c:pt idx="2">
                  <c:v>-1905.0172848193251</c:v>
                </c:pt>
                <c:pt idx="3">
                  <c:v>-10454.712619912221</c:v>
                </c:pt>
              </c:numCache>
            </c:numRef>
          </c:val>
        </c:ser>
        <c:ser>
          <c:idx val="3"/>
          <c:order val="3"/>
          <c:tx>
            <c:strRef>
              <c:f>'Summary Sheet'!$F$59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('Summary Sheet'!$B$62,'Summary Sheet'!$B$65,'Summary Sheet'!$B$68,'Summary Sheet'!$B$71)</c:f>
              <c:strCache>
                <c:ptCount val="4"/>
                <c:pt idx="0">
                  <c:v>Dudley (Gap)</c:v>
                </c:pt>
                <c:pt idx="1">
                  <c:v>Sandwell (Gap)</c:v>
                </c:pt>
                <c:pt idx="2">
                  <c:v>Walsall (Gap)</c:v>
                </c:pt>
                <c:pt idx="3">
                  <c:v>Wolverhampton (Gap)</c:v>
                </c:pt>
              </c:strCache>
            </c:strRef>
          </c:cat>
          <c:val>
            <c:numRef>
              <c:f>('Summary Sheet'!$F$62,'Summary Sheet'!$F$65,'Summary Sheet'!$F$68,'Summary Sheet'!$F$71)</c:f>
              <c:numCache>
                <c:formatCode>#,##0</c:formatCode>
                <c:ptCount val="4"/>
                <c:pt idx="0">
                  <c:v>-823.40687893973518</c:v>
                </c:pt>
                <c:pt idx="1">
                  <c:v>-5155.3947452009088</c:v>
                </c:pt>
                <c:pt idx="2">
                  <c:v>-989.29901530969801</c:v>
                </c:pt>
                <c:pt idx="3">
                  <c:v>-10011.088994620273</c:v>
                </c:pt>
              </c:numCache>
            </c:numRef>
          </c:val>
        </c:ser>
        <c:ser>
          <c:idx val="4"/>
          <c:order val="4"/>
          <c:tx>
            <c:strRef>
              <c:f>'Summary Sheet'!$G$59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('Summary Sheet'!$B$62,'Summary Sheet'!$B$65,'Summary Sheet'!$B$68,'Summary Sheet'!$B$71)</c:f>
              <c:strCache>
                <c:ptCount val="4"/>
                <c:pt idx="0">
                  <c:v>Dudley (Gap)</c:v>
                </c:pt>
                <c:pt idx="1">
                  <c:v>Sandwell (Gap)</c:v>
                </c:pt>
                <c:pt idx="2">
                  <c:v>Walsall (Gap)</c:v>
                </c:pt>
                <c:pt idx="3">
                  <c:v>Wolverhampton (Gap)</c:v>
                </c:pt>
              </c:strCache>
            </c:strRef>
          </c:cat>
          <c:val>
            <c:numRef>
              <c:f>('Summary Sheet'!$G$62,'Summary Sheet'!$G$65,'Summary Sheet'!$G$68,'Summary Sheet'!$G$71)</c:f>
              <c:numCache>
                <c:formatCode>#,##0</c:formatCode>
                <c:ptCount val="4"/>
                <c:pt idx="0">
                  <c:v>122.06205273886735</c:v>
                </c:pt>
                <c:pt idx="1">
                  <c:v>-4055.4669793396388</c:v>
                </c:pt>
                <c:pt idx="2">
                  <c:v>-123.10917568541481</c:v>
                </c:pt>
                <c:pt idx="3">
                  <c:v>-9570.4212481646209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523520"/>
        <c:axId val="178525312"/>
      </c:barChart>
      <c:catAx>
        <c:axId val="17852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8525312"/>
        <c:crosses val="autoZero"/>
        <c:auto val="1"/>
        <c:lblAlgn val="ctr"/>
        <c:lblOffset val="100"/>
        <c:noMultiLvlLbl val="0"/>
      </c:catAx>
      <c:valAx>
        <c:axId val="1785253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Oversupply of people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78523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'Summary Sheet'!$C$111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('Summary Sheet'!$B$168,'Summary Sheet'!$B$171,'Summary Sheet'!$B$174,'Summary Sheet'!$B$177,'Summary Sheet'!$B$180,'Summary Sheet'!$B$183,'Summary Sheet'!$B$186,'Summary Sheet'!$B$189,'Summary Sheet'!$B$192)</c:f>
              <c:strCache>
                <c:ptCount val="9"/>
                <c:pt idx="0">
                  <c:v>Birmingham (Gap)</c:v>
                </c:pt>
                <c:pt idx="1">
                  <c:v>Bromsgrove (Gap)</c:v>
                </c:pt>
                <c:pt idx="2">
                  <c:v>Cannock Chase (Gap)</c:v>
                </c:pt>
                <c:pt idx="3">
                  <c:v>East Staffordshire (Gap)</c:v>
                </c:pt>
                <c:pt idx="4">
                  <c:v>Lichfield (Gap)</c:v>
                </c:pt>
                <c:pt idx="5">
                  <c:v>Redditch (Gap)</c:v>
                </c:pt>
                <c:pt idx="6">
                  <c:v>Solihull (Gap)</c:v>
                </c:pt>
                <c:pt idx="7">
                  <c:v>Tamworth (Gap)</c:v>
                </c:pt>
                <c:pt idx="8">
                  <c:v>Wyre Forest (Gap)</c:v>
                </c:pt>
              </c:strCache>
            </c:strRef>
          </c:cat>
          <c:val>
            <c:numRef>
              <c:f>('Summary Sheet'!$C$168,'Summary Sheet'!$C$171,'Summary Sheet'!$C$174,'Summary Sheet'!$C$177,'Summary Sheet'!$C$180,'Summary Sheet'!$C$183,'Summary Sheet'!$C$186,'Summary Sheet'!$C$189,'Summary Sheet'!$C$192)</c:f>
              <c:numCache>
                <c:formatCode>#,##0</c:formatCode>
                <c:ptCount val="9"/>
                <c:pt idx="0">
                  <c:v>-45444.933960416369</c:v>
                </c:pt>
                <c:pt idx="1">
                  <c:v>-1946.9824361588562</c:v>
                </c:pt>
                <c:pt idx="2">
                  <c:v>-240.50015734595581</c:v>
                </c:pt>
                <c:pt idx="3">
                  <c:v>-3408.6630645601053</c:v>
                </c:pt>
                <c:pt idx="4">
                  <c:v>-437.26413774558023</c:v>
                </c:pt>
                <c:pt idx="5">
                  <c:v>-4219.2836373287028</c:v>
                </c:pt>
                <c:pt idx="6">
                  <c:v>-11903.539243789546</c:v>
                </c:pt>
                <c:pt idx="7">
                  <c:v>278.85936122196654</c:v>
                </c:pt>
                <c:pt idx="8">
                  <c:v>-213.82806538738078</c:v>
                </c:pt>
              </c:numCache>
            </c:numRef>
          </c:val>
        </c:ser>
        <c:ser>
          <c:idx val="1"/>
          <c:order val="1"/>
          <c:tx>
            <c:strRef>
              <c:f>'Summary Sheet'!$D$111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('Summary Sheet'!$B$168,'Summary Sheet'!$B$171,'Summary Sheet'!$B$174,'Summary Sheet'!$B$177,'Summary Sheet'!$B$180,'Summary Sheet'!$B$183,'Summary Sheet'!$B$186,'Summary Sheet'!$B$189,'Summary Sheet'!$B$192)</c:f>
              <c:strCache>
                <c:ptCount val="9"/>
                <c:pt idx="0">
                  <c:v>Birmingham (Gap)</c:v>
                </c:pt>
                <c:pt idx="1">
                  <c:v>Bromsgrove (Gap)</c:v>
                </c:pt>
                <c:pt idx="2">
                  <c:v>Cannock Chase (Gap)</c:v>
                </c:pt>
                <c:pt idx="3">
                  <c:v>East Staffordshire (Gap)</c:v>
                </c:pt>
                <c:pt idx="4">
                  <c:v>Lichfield (Gap)</c:v>
                </c:pt>
                <c:pt idx="5">
                  <c:v>Redditch (Gap)</c:v>
                </c:pt>
                <c:pt idx="6">
                  <c:v>Solihull (Gap)</c:v>
                </c:pt>
                <c:pt idx="7">
                  <c:v>Tamworth (Gap)</c:v>
                </c:pt>
                <c:pt idx="8">
                  <c:v>Wyre Forest (Gap)</c:v>
                </c:pt>
              </c:strCache>
            </c:strRef>
          </c:cat>
          <c:val>
            <c:numRef>
              <c:f>('Summary Sheet'!$D$168,'Summary Sheet'!$D$171,'Summary Sheet'!$D$174,'Summary Sheet'!$D$177,'Summary Sheet'!$D$180,'Summary Sheet'!$D$183,'Summary Sheet'!$D$186,'Summary Sheet'!$D$189,'Summary Sheet'!$D$192)</c:f>
              <c:numCache>
                <c:formatCode>#,##0</c:formatCode>
                <c:ptCount val="9"/>
                <c:pt idx="0">
                  <c:v>-45080.943361681479</c:v>
                </c:pt>
                <c:pt idx="1">
                  <c:v>-2053.6349480603094</c:v>
                </c:pt>
                <c:pt idx="2">
                  <c:v>172.28923749264504</c:v>
                </c:pt>
                <c:pt idx="3">
                  <c:v>-3007.4505374694199</c:v>
                </c:pt>
                <c:pt idx="4">
                  <c:v>-285.02364625385235</c:v>
                </c:pt>
                <c:pt idx="5">
                  <c:v>-4380.3228942649366</c:v>
                </c:pt>
                <c:pt idx="6">
                  <c:v>-12039.586192271046</c:v>
                </c:pt>
                <c:pt idx="7">
                  <c:v>597.2727903307441</c:v>
                </c:pt>
                <c:pt idx="8">
                  <c:v>-33.331404300863142</c:v>
                </c:pt>
              </c:numCache>
            </c:numRef>
          </c:val>
        </c:ser>
        <c:ser>
          <c:idx val="2"/>
          <c:order val="2"/>
          <c:tx>
            <c:strRef>
              <c:f>'Summary Sheet'!$E$111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('Summary Sheet'!$B$168,'Summary Sheet'!$B$171,'Summary Sheet'!$B$174,'Summary Sheet'!$B$177,'Summary Sheet'!$B$180,'Summary Sheet'!$B$183,'Summary Sheet'!$B$186,'Summary Sheet'!$B$189,'Summary Sheet'!$B$192)</c:f>
              <c:strCache>
                <c:ptCount val="9"/>
                <c:pt idx="0">
                  <c:v>Birmingham (Gap)</c:v>
                </c:pt>
                <c:pt idx="1">
                  <c:v>Bromsgrove (Gap)</c:v>
                </c:pt>
                <c:pt idx="2">
                  <c:v>Cannock Chase (Gap)</c:v>
                </c:pt>
                <c:pt idx="3">
                  <c:v>East Staffordshire (Gap)</c:v>
                </c:pt>
                <c:pt idx="4">
                  <c:v>Lichfield (Gap)</c:v>
                </c:pt>
                <c:pt idx="5">
                  <c:v>Redditch (Gap)</c:v>
                </c:pt>
                <c:pt idx="6">
                  <c:v>Solihull (Gap)</c:v>
                </c:pt>
                <c:pt idx="7">
                  <c:v>Tamworth (Gap)</c:v>
                </c:pt>
                <c:pt idx="8">
                  <c:v>Wyre Forest (Gap)</c:v>
                </c:pt>
              </c:strCache>
            </c:strRef>
          </c:cat>
          <c:val>
            <c:numRef>
              <c:f>('Summary Sheet'!$E$168,'Summary Sheet'!$E$171,'Summary Sheet'!$E$174,'Summary Sheet'!$E$177,'Summary Sheet'!$E$180,'Summary Sheet'!$E$183,'Summary Sheet'!$E$186,'Summary Sheet'!$E$189,'Summary Sheet'!$E$192)</c:f>
              <c:numCache>
                <c:formatCode>#,##0</c:formatCode>
                <c:ptCount val="9"/>
                <c:pt idx="0">
                  <c:v>-44684.776785510825</c:v>
                </c:pt>
                <c:pt idx="1">
                  <c:v>-2200.3842831338916</c:v>
                </c:pt>
                <c:pt idx="2">
                  <c:v>543.71111125350581</c:v>
                </c:pt>
                <c:pt idx="3">
                  <c:v>-2594.3108921253261</c:v>
                </c:pt>
                <c:pt idx="4">
                  <c:v>-163.01460788752047</c:v>
                </c:pt>
                <c:pt idx="5">
                  <c:v>-4483.6207406662779</c:v>
                </c:pt>
                <c:pt idx="6">
                  <c:v>-12099.242711441359</c:v>
                </c:pt>
                <c:pt idx="7">
                  <c:v>838.25919356934901</c:v>
                </c:pt>
                <c:pt idx="8">
                  <c:v>186.59856925624445</c:v>
                </c:pt>
              </c:numCache>
            </c:numRef>
          </c:val>
        </c:ser>
        <c:ser>
          <c:idx val="3"/>
          <c:order val="3"/>
          <c:tx>
            <c:strRef>
              <c:f>'Summary Sheet'!$F$111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('Summary Sheet'!$B$168,'Summary Sheet'!$B$171,'Summary Sheet'!$B$174,'Summary Sheet'!$B$177,'Summary Sheet'!$B$180,'Summary Sheet'!$B$183,'Summary Sheet'!$B$186,'Summary Sheet'!$B$189,'Summary Sheet'!$B$192)</c:f>
              <c:strCache>
                <c:ptCount val="9"/>
                <c:pt idx="0">
                  <c:v>Birmingham (Gap)</c:v>
                </c:pt>
                <c:pt idx="1">
                  <c:v>Bromsgrove (Gap)</c:v>
                </c:pt>
                <c:pt idx="2">
                  <c:v>Cannock Chase (Gap)</c:v>
                </c:pt>
                <c:pt idx="3">
                  <c:v>East Staffordshire (Gap)</c:v>
                </c:pt>
                <c:pt idx="4">
                  <c:v>Lichfield (Gap)</c:v>
                </c:pt>
                <c:pt idx="5">
                  <c:v>Redditch (Gap)</c:v>
                </c:pt>
                <c:pt idx="6">
                  <c:v>Solihull (Gap)</c:v>
                </c:pt>
                <c:pt idx="7">
                  <c:v>Tamworth (Gap)</c:v>
                </c:pt>
                <c:pt idx="8">
                  <c:v>Wyre Forest (Gap)</c:v>
                </c:pt>
              </c:strCache>
            </c:strRef>
          </c:cat>
          <c:val>
            <c:numRef>
              <c:f>('Summary Sheet'!$F$168,'Summary Sheet'!$F$171,'Summary Sheet'!$F$174,'Summary Sheet'!$F$177,'Summary Sheet'!$F$180,'Summary Sheet'!$F$183,'Summary Sheet'!$F$186,'Summary Sheet'!$F$189,'Summary Sheet'!$F$192)</c:f>
              <c:numCache>
                <c:formatCode>#,##0</c:formatCode>
                <c:ptCount val="9"/>
                <c:pt idx="0">
                  <c:v>-44276.957367835392</c:v>
                </c:pt>
                <c:pt idx="1">
                  <c:v>-2308.1141067461249</c:v>
                </c:pt>
                <c:pt idx="2">
                  <c:v>928.09388089734421</c:v>
                </c:pt>
                <c:pt idx="3">
                  <c:v>-2134.7624267639621</c:v>
                </c:pt>
                <c:pt idx="4">
                  <c:v>-87.5378665866956</c:v>
                </c:pt>
                <c:pt idx="5">
                  <c:v>-4585.3742822305703</c:v>
                </c:pt>
                <c:pt idx="6">
                  <c:v>-12202.704025388393</c:v>
                </c:pt>
                <c:pt idx="7">
                  <c:v>1104.1806237138844</c:v>
                </c:pt>
                <c:pt idx="8">
                  <c:v>392.33749361120499</c:v>
                </c:pt>
              </c:numCache>
            </c:numRef>
          </c:val>
        </c:ser>
        <c:ser>
          <c:idx val="4"/>
          <c:order val="4"/>
          <c:tx>
            <c:strRef>
              <c:f>'Summary Sheet'!$G$111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('Summary Sheet'!$B$168,'Summary Sheet'!$B$171,'Summary Sheet'!$B$174,'Summary Sheet'!$B$177,'Summary Sheet'!$B$180,'Summary Sheet'!$B$183,'Summary Sheet'!$B$186,'Summary Sheet'!$B$189,'Summary Sheet'!$B$192)</c:f>
              <c:strCache>
                <c:ptCount val="9"/>
                <c:pt idx="0">
                  <c:v>Birmingham (Gap)</c:v>
                </c:pt>
                <c:pt idx="1">
                  <c:v>Bromsgrove (Gap)</c:v>
                </c:pt>
                <c:pt idx="2">
                  <c:v>Cannock Chase (Gap)</c:v>
                </c:pt>
                <c:pt idx="3">
                  <c:v>East Staffordshire (Gap)</c:v>
                </c:pt>
                <c:pt idx="4">
                  <c:v>Lichfield (Gap)</c:v>
                </c:pt>
                <c:pt idx="5">
                  <c:v>Redditch (Gap)</c:v>
                </c:pt>
                <c:pt idx="6">
                  <c:v>Solihull (Gap)</c:v>
                </c:pt>
                <c:pt idx="7">
                  <c:v>Tamworth (Gap)</c:v>
                </c:pt>
                <c:pt idx="8">
                  <c:v>Wyre Forest (Gap)</c:v>
                </c:pt>
              </c:strCache>
            </c:strRef>
          </c:cat>
          <c:val>
            <c:numRef>
              <c:f>('Summary Sheet'!$G$168,'Summary Sheet'!$G$171,'Summary Sheet'!$G$174,'Summary Sheet'!$G$177,'Summary Sheet'!$G$180,'Summary Sheet'!$G$183,'Summary Sheet'!$G$186,'Summary Sheet'!$G$189,'Summary Sheet'!$G$192)</c:f>
              <c:numCache>
                <c:formatCode>#,##0</c:formatCode>
                <c:ptCount val="9"/>
                <c:pt idx="0">
                  <c:v>-43781.906776513293</c:v>
                </c:pt>
                <c:pt idx="1">
                  <c:v>-2363.4852622118615</c:v>
                </c:pt>
                <c:pt idx="2">
                  <c:v>1297.6991961928707</c:v>
                </c:pt>
                <c:pt idx="3">
                  <c:v>-1745.5753600143944</c:v>
                </c:pt>
                <c:pt idx="4">
                  <c:v>71.113015169050414</c:v>
                </c:pt>
                <c:pt idx="5">
                  <c:v>-4678.0034246850319</c:v>
                </c:pt>
                <c:pt idx="6">
                  <c:v>-12235.466091594313</c:v>
                </c:pt>
                <c:pt idx="7">
                  <c:v>1398.4472913903792</c:v>
                </c:pt>
                <c:pt idx="8">
                  <c:v>576.72513244297261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8582656"/>
        <c:axId val="178584192"/>
      </c:barChart>
      <c:catAx>
        <c:axId val="178582656"/>
        <c:scaling>
          <c:orientation val="minMax"/>
        </c:scaling>
        <c:delete val="0"/>
        <c:axPos val="b"/>
        <c:majorTickMark val="out"/>
        <c:minorTickMark val="none"/>
        <c:tickLblPos val="nextTo"/>
        <c:crossAx val="178584192"/>
        <c:crosses val="autoZero"/>
        <c:auto val="1"/>
        <c:lblAlgn val="ctr"/>
        <c:lblOffset val="100"/>
        <c:noMultiLvlLbl val="0"/>
      </c:catAx>
      <c:valAx>
        <c:axId val="178584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Oversupply of people</a:t>
                </a:r>
              </a:p>
            </c:rich>
          </c:tx>
          <c:overlay val="0"/>
        </c:title>
        <c:numFmt formatCode="#,##0" sourceLinked="1"/>
        <c:majorTickMark val="out"/>
        <c:minorTickMark val="none"/>
        <c:tickLblPos val="nextTo"/>
        <c:crossAx val="1785826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309320"/>
            <a:ext cx="36004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40ED9E72-36E5-4553-B959-FD5B37DA17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187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309320"/>
            <a:ext cx="36004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40ED9E72-36E5-4553-B959-FD5B37DA172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80920" cy="40324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8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69B028-5C58-483A-8F67-630B33EB693E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309320"/>
            <a:ext cx="36004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40ED9E72-36E5-4553-B959-FD5B37DA17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19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5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0848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1277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440" y="6309320"/>
            <a:ext cx="36004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40ED9E72-36E5-4553-B959-FD5B37DA17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0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309320"/>
            <a:ext cx="36004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40ED9E72-36E5-4553-B959-FD5B37DA17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9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69B028-5C58-483A-8F67-630B33EB693E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ED9E72-36E5-4553-B959-FD5B37DA1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11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332656"/>
            <a:ext cx="5111750" cy="56166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544" y="2564905"/>
            <a:ext cx="3008313" cy="3384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69B028-5C58-483A-8F67-630B33EB693E}" type="datetimeFigureOut">
              <a:rPr lang="en-GB" smtClean="0"/>
              <a:t>24/11/2016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ED9E72-36E5-4553-B959-FD5B37DA17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1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46531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67744" y="404664"/>
            <a:ext cx="6048672" cy="42484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744" y="5229200"/>
            <a:ext cx="5486400" cy="7200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309320"/>
            <a:ext cx="36004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40ED9E72-36E5-4553-B959-FD5B37DA17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66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3521"/>
            <a:ext cx="9144000" cy="8644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6779096" cy="896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16" y="404664"/>
            <a:ext cx="1373580" cy="89630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440" y="6309320"/>
            <a:ext cx="360040" cy="365125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40ED9E72-36E5-4553-B959-FD5B37DA17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60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r" defTabSz="914400" rtl="0" eaLnBrk="0" fontAlgn="base" latinLnBrk="0" hangingPunct="0">
        <a:spcBef>
          <a:spcPct val="0"/>
        </a:spcBef>
        <a:spcAft>
          <a:spcPct val="0"/>
        </a:spcAft>
        <a:buNone/>
        <a:defRPr lang="en-GB" sz="4000" kern="1200" dirty="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Tx/>
        <a:buNone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lang="en-US" sz="2800" b="1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0" fontAlgn="base" latinLnBrk="0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lang="en-GB" sz="2800" b="1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806" y="1772816"/>
            <a:ext cx="7772400" cy="16831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Review of Key Findings – Skilling Property?</a:t>
            </a:r>
            <a:br>
              <a:rPr lang="en-GB" dirty="0" smtClean="0">
                <a:latin typeface="+mn-lt"/>
              </a:rPr>
            </a:br>
            <a:r>
              <a:rPr lang="en-GB" sz="3100" dirty="0" smtClean="0">
                <a:latin typeface="+mn-lt"/>
              </a:rPr>
              <a:t>Professor John Bryson</a:t>
            </a:r>
            <a:br>
              <a:rPr lang="en-GB" sz="3100" dirty="0" smtClean="0">
                <a:latin typeface="+mn-lt"/>
              </a:rPr>
            </a:br>
            <a:r>
              <a:rPr lang="en-GB" sz="2200" dirty="0" smtClean="0">
                <a:latin typeface="+mn-lt"/>
              </a:rPr>
              <a:t>City-REDI, University of Birmingham</a:t>
            </a:r>
            <a:endParaRPr lang="en-GB" sz="2200" dirty="0">
              <a:latin typeface="+mn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14" y="4451058"/>
            <a:ext cx="3053080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K:\Staff\Business\City-REDI\Projects\ULB\ULB 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26999"/>
            <a:ext cx="1906270" cy="746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402878" y="5516271"/>
            <a:ext cx="6338887" cy="327025"/>
            <a:chOff x="0" y="0"/>
            <a:chExt cx="63398" cy="3276"/>
          </a:xfrm>
        </p:grpSpPr>
        <p:pic>
          <p:nvPicPr>
            <p:cNvPr id="7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" y="1143"/>
              <a:ext cx="11734" cy="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2"/>
              <a:ext cx="13563" cy="31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" y="304"/>
              <a:ext cx="10287" cy="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96" y="304"/>
              <a:ext cx="7087" cy="2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99"/>
            <a:stretch>
              <a:fillRect/>
            </a:stretch>
          </p:blipFill>
          <p:spPr bwMode="auto">
            <a:xfrm>
              <a:off x="58674" y="0"/>
              <a:ext cx="4724" cy="2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626" y="564183"/>
            <a:ext cx="1745208" cy="696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255713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2784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323528" y="1628800"/>
            <a:ext cx="8496944" cy="43204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2000" b="1" dirty="0"/>
              <a:t>Supply</a:t>
            </a:r>
          </a:p>
          <a:p>
            <a:pPr marL="457200" lvl="1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Based on ONS data (2004-2014) we forecast a supply of skills by NVQ level in each local authority and LEP area</a:t>
            </a:r>
          </a:p>
          <a:p>
            <a:pPr marL="457200" lvl="1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b="1" dirty="0"/>
              <a:t>Based on OE working age population forecasts (minus economically inactive) we calculated the absolute number of people with specific NVQ </a:t>
            </a:r>
            <a:r>
              <a:rPr lang="en-GB" sz="2000" b="1" dirty="0" smtClean="0"/>
              <a:t>levels</a:t>
            </a:r>
            <a:endParaRPr lang="en-GB" sz="2000" b="1" dirty="0"/>
          </a:p>
          <a:p>
            <a:pPr marL="0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2000" b="1" dirty="0" smtClean="0"/>
              <a:t>Demand</a:t>
            </a:r>
            <a:endParaRPr lang="en-GB" sz="2000" b="1" dirty="0"/>
          </a:p>
          <a:p>
            <a:pPr marL="400050" lvl="2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1600" b="1" dirty="0"/>
              <a:t>We assumed Standard </a:t>
            </a:r>
            <a:endParaRPr lang="en-GB" sz="1600" b="1" dirty="0" smtClean="0"/>
          </a:p>
          <a:p>
            <a:pPr marL="400050" lvl="2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1600" b="1" dirty="0" smtClean="0"/>
              <a:t>Occupational </a:t>
            </a:r>
          </a:p>
          <a:p>
            <a:pPr marL="400050" lvl="2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1600" b="1" dirty="0" smtClean="0"/>
              <a:t>Classifications </a:t>
            </a:r>
          </a:p>
          <a:p>
            <a:pPr marL="400050" lvl="2" indent="0">
              <a:buClr>
                <a:schemeClr val="accent4">
                  <a:lumMod val="75000"/>
                </a:schemeClr>
              </a:buClr>
              <a:buNone/>
            </a:pPr>
            <a:r>
              <a:rPr lang="en-GB" sz="1600" b="1" dirty="0" smtClean="0"/>
              <a:t>(</a:t>
            </a:r>
            <a:r>
              <a:rPr lang="en-GB" sz="1600" b="1" dirty="0"/>
              <a:t>Major Groups) as:</a:t>
            </a:r>
          </a:p>
          <a:p>
            <a:pPr marL="857250" lvl="2" indent="-457200">
              <a:buClr>
                <a:schemeClr val="accent4">
                  <a:lumMod val="75000"/>
                </a:schemeClr>
              </a:buClr>
            </a:pPr>
            <a:endParaRPr lang="en-GB" sz="1900" b="1" dirty="0"/>
          </a:p>
          <a:p>
            <a:pPr marL="457200" lvl="1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300" b="1" dirty="0"/>
          </a:p>
          <a:p>
            <a:pPr marL="457200" lvl="1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300" b="1" dirty="0"/>
          </a:p>
          <a:p>
            <a:pPr marL="457200" lvl="1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300" b="1" dirty="0"/>
          </a:p>
          <a:p>
            <a:pPr marL="457200" lvl="1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300" b="1" dirty="0"/>
          </a:p>
          <a:p>
            <a:pPr marL="457200" lvl="1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300" b="1" dirty="0"/>
          </a:p>
          <a:p>
            <a:pPr marL="457200" lvl="1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2300" b="1" dirty="0"/>
          </a:p>
          <a:p>
            <a:pPr marL="457200" lvl="1" indent="-457200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300" b="1" dirty="0"/>
              <a:t>Using OE occupation demand (2016-2020) we assumed NVQ demand</a:t>
            </a:r>
          </a:p>
          <a:p>
            <a:pPr marL="457200" indent="-457200">
              <a:buClr>
                <a:schemeClr val="accent4">
                  <a:lumMod val="75000"/>
                </a:schemeClr>
              </a:buClr>
            </a:pPr>
            <a:r>
              <a:rPr lang="en-GB" sz="2300" b="1" dirty="0"/>
              <a:t>We compared NVQ supply and demand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49036"/>
              </p:ext>
            </p:extLst>
          </p:nvPr>
        </p:nvGraphicFramePr>
        <p:xfrm>
          <a:off x="3635896" y="3819126"/>
          <a:ext cx="5184576" cy="1713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800200"/>
              </a:tblGrid>
              <a:tr h="144016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SOC 2010 Occupation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NVQ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4199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Managers and senior officials</a:t>
                      </a:r>
                    </a:p>
                  </a:txBody>
                  <a:tcPr marL="0" marR="0" marT="0" marB="0" anchor="b">
                    <a:noFill/>
                  </a:tcPr>
                </a:tc>
                <a:tc rowSpan="3">
                  <a:txBody>
                    <a:bodyPr/>
                    <a:lstStyle/>
                    <a:p>
                      <a:r>
                        <a:rPr lang="en-GB" sz="1000" dirty="0" smtClean="0">
                          <a:latin typeface="+mj-lt"/>
                        </a:rPr>
                        <a:t>4+</a:t>
                      </a:r>
                      <a:endParaRPr lang="en-GB" sz="100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781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Professional occupations</a:t>
                      </a:r>
                    </a:p>
                  </a:txBody>
                  <a:tcPr marL="0" marR="0" marT="0" marB="0" anchor="b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943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Associate professional and technical occupations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9104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Administrative and secretarial occupations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dirty="0" smtClean="0">
                          <a:latin typeface="+mj-lt"/>
                        </a:rPr>
                        <a:t>3</a:t>
                      </a:r>
                      <a:endParaRPr lang="en-GB" sz="10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66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Skilled trades occupations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</a:tr>
              <a:tr h="14628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Personal services occupations</a:t>
                      </a: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000" dirty="0" smtClean="0">
                          <a:latin typeface="+mj-lt"/>
                        </a:rPr>
                        <a:t>2</a:t>
                      </a:r>
                      <a:endParaRPr lang="en-GB" sz="10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90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Sales and customer service </a:t>
                      </a:r>
                      <a:r>
                        <a:rPr lang="en-GB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occupations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Process, plant and machine operatives</a:t>
                      </a:r>
                    </a:p>
                  </a:txBody>
                  <a:tcPr marL="0" marR="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/>
                </a:tc>
              </a:tr>
              <a:tr h="2506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Elementary occupations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+mj-lt"/>
                        </a:rPr>
                        <a:t>1</a:t>
                      </a:r>
                      <a:endParaRPr lang="en-GB" sz="10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GB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endParaRPr lang="en-GB" sz="3600" dirty="0" smtClean="0"/>
          </a:p>
          <a:p>
            <a:r>
              <a:rPr lang="en-GB" sz="3600" dirty="0" smtClean="0"/>
              <a:t>Methodology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74597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8" y="26064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999969"/>
              </p:ext>
            </p:extLst>
          </p:nvPr>
        </p:nvGraphicFramePr>
        <p:xfrm>
          <a:off x="611560" y="1600201"/>
          <a:ext cx="8075240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07504" y="274638"/>
            <a:ext cx="8856984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lang="en-GB" sz="4000" kern="1200" dirty="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GB" sz="3600" dirty="0" smtClean="0"/>
              <a:t>Supply/Demand Gap</a:t>
            </a:r>
          </a:p>
          <a:p>
            <a:r>
              <a:rPr lang="en-GB" sz="3600" dirty="0" smtClean="0"/>
              <a:t>over </a:t>
            </a:r>
            <a:r>
              <a:rPr lang="en-GB" sz="3600" dirty="0"/>
              <a:t>3 LEP Areas</a:t>
            </a:r>
          </a:p>
        </p:txBody>
      </p:sp>
    </p:spTree>
    <p:extLst>
      <p:ext uri="{BB962C8B-B14F-4D97-AF65-F5344CB8AC3E}">
        <p14:creationId xmlns:p14="http://schemas.microsoft.com/office/powerpoint/2010/main" val="142114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</a:pPr>
            <a:endParaRPr lang="en-GB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GB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NVQ4 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(Degree) by LEP area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766112"/>
              </p:ext>
            </p:extLst>
          </p:nvPr>
        </p:nvGraphicFramePr>
        <p:xfrm>
          <a:off x="611560" y="1600201"/>
          <a:ext cx="8075240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2161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</a:pPr>
            <a:endParaRPr lang="en-GB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GB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NVQ3 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LEP area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601713"/>
              </p:ext>
            </p:extLst>
          </p:nvPr>
        </p:nvGraphicFramePr>
        <p:xfrm>
          <a:off x="1043608" y="1484784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6276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</a:pPr>
            <a:endParaRPr lang="en-GB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GB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NVQ2 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LEP area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746448"/>
              </p:ext>
            </p:extLst>
          </p:nvPr>
        </p:nvGraphicFramePr>
        <p:xfrm>
          <a:off x="755576" y="1600201"/>
          <a:ext cx="7931224" cy="4205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4830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</a:pPr>
            <a:endParaRPr lang="en-GB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lang="en-GB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NVQ1 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LEP area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362710"/>
              </p:ext>
            </p:extLst>
          </p:nvPr>
        </p:nvGraphicFramePr>
        <p:xfrm>
          <a:off x="827584" y="1600201"/>
          <a:ext cx="7859216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0506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110000"/>
              </a:lnSpc>
              <a:spcAft>
                <a:spcPct val="0"/>
              </a:spcAft>
            </a:pP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NVQ Supply Demand Gap</a:t>
            </a:r>
            <a:b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(Solihull)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6675054"/>
              </p:ext>
            </p:extLst>
          </p:nvPr>
        </p:nvGraphicFramePr>
        <p:xfrm>
          <a:off x="755576" y="1600201"/>
          <a:ext cx="7931224" cy="42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816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NVQ Supply Demand </a:t>
            </a:r>
            <a:r>
              <a:rPr lang="en-GB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Gap </a:t>
            </a:r>
          </a:p>
          <a:p>
            <a:pPr algn="r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en-GB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(Redditch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193128"/>
              </p:ext>
            </p:extLst>
          </p:nvPr>
        </p:nvGraphicFramePr>
        <p:xfrm>
          <a:off x="971600" y="1700808"/>
          <a:ext cx="7715200" cy="41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426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NVQ Level 4+ (Black Country)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9777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463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en-GB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NVQ </a:t>
            </a: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2 (GBS)</a:t>
            </a:r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1353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81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Beyond Silos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743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en-GB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NVQ Level 4+ (GBS)</a:t>
            </a:r>
          </a:p>
        </p:txBody>
      </p:sp>
      <p:graphicFrame>
        <p:nvGraphicFramePr>
          <p:cNvPr id="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4417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542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dirty="0" smtClean="0"/>
              <a:t>Implications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7992888" cy="4497363"/>
          </a:xfrm>
        </p:spPr>
        <p:txBody>
          <a:bodyPr>
            <a:noAutofit/>
          </a:bodyPr>
          <a:lstStyle/>
          <a:p>
            <a:pPr marL="457200" lvl="1" indent="-457200" eaLnBrk="1" hangingPunct="1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/>
              <a:t>The skill gap analysis methodology is the first to be able to identify skill gaps at finer spatial scales. </a:t>
            </a:r>
          </a:p>
          <a:p>
            <a:pPr marL="457200" lvl="1" indent="-457200" eaLnBrk="1" hangingPunct="1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skills gap analysis can be layered over planned and proposed </a:t>
            </a:r>
            <a:r>
              <a:rPr lang="en-GB" sz="2000"/>
              <a:t>housing  </a:t>
            </a:r>
            <a:r>
              <a:rPr lang="en-GB" sz="2000" smtClean="0"/>
              <a:t>developments </a:t>
            </a:r>
            <a:r>
              <a:rPr lang="en-GB" sz="2000" dirty="0"/>
              <a:t>across the WMCA area. This shows that areas with skill gaps are also areas with housing shortages.</a:t>
            </a:r>
          </a:p>
          <a:p>
            <a:pPr marL="457200" lvl="1" indent="-457200" eaLnBrk="1" hangingPunct="1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business case for additional housing via the planning permission process should also contain reference to area-specific skill shortages.</a:t>
            </a:r>
          </a:p>
          <a:p>
            <a:pPr marL="457200" lvl="1" indent="-457200" eaLnBrk="1" hangingPunct="1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Developing </a:t>
            </a:r>
            <a:r>
              <a:rPr lang="en-GB" sz="2000" dirty="0"/>
              <a:t>a systematic approach alerts us to the fact that a skills strategy has to be simultaneously a housing strategy and vice versa. </a:t>
            </a:r>
          </a:p>
          <a:p>
            <a:pPr marL="457200" lvl="1" indent="-457200" eaLnBrk="1" hangingPunct="1"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WMCA devolution deal requires a focus on land-use planning as it relates to housing but combined with a skills and employment strategy. </a:t>
            </a:r>
          </a:p>
        </p:txBody>
      </p:sp>
    </p:spTree>
    <p:extLst>
      <p:ext uri="{BB962C8B-B14F-4D97-AF65-F5344CB8AC3E}">
        <p14:creationId xmlns:p14="http://schemas.microsoft.com/office/powerpoint/2010/main" val="738529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Housing – Not in my backyard?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8136904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The WMCA and its partners must give immediate attention to the housing shortage across the WMCA area.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The skills do not exist within the existing travel-to-work- area and can only be provided by: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 </a:t>
            </a:r>
            <a:r>
              <a:rPr lang="en-GB" sz="2000" dirty="0" err="1" smtClean="0"/>
              <a:t>i</a:t>
            </a:r>
            <a:r>
              <a:rPr lang="en-GB" sz="2000" dirty="0" smtClean="0"/>
              <a:t>) Developing new houses of particular types in </a:t>
            </a:r>
          </a:p>
          <a:p>
            <a:pPr marL="0" indent="0">
              <a:buNone/>
            </a:pPr>
            <a:r>
              <a:rPr lang="en-GB" sz="2000" dirty="0"/>
              <a:t>	 </a:t>
            </a:r>
            <a:r>
              <a:rPr lang="en-GB" sz="2000" dirty="0" smtClean="0"/>
              <a:t>    specific locations.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ii) Extending the travel-to-work-area – an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     infrastructure investment.  </a:t>
            </a:r>
          </a:p>
          <a:p>
            <a:pPr marL="0" indent="0">
              <a:buNone/>
            </a:pPr>
            <a:r>
              <a:rPr lang="en-GB" sz="2000" dirty="0"/>
              <a:t>	</a:t>
            </a:r>
            <a:r>
              <a:rPr lang="en-GB" sz="2000" dirty="0" smtClean="0"/>
              <a:t>iii) Well-being and connectivity and 	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            employment/economic growth and housing and skills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213055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Urban Living </a:t>
            </a:r>
            <a:r>
              <a:rPr lang="en-GB" dirty="0" smtClean="0"/>
              <a:t>Birmingham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Promotes the development of integrated approaches to address the challenges faced by urban areas in the UK and to help them realise their visions for future urban living.</a:t>
            </a:r>
          </a:p>
          <a:p>
            <a:endParaRPr lang="en-GB" dirty="0"/>
          </a:p>
          <a:p>
            <a:r>
              <a:rPr lang="en-GB" dirty="0"/>
              <a:t>A focus on the development of a set of </a:t>
            </a:r>
            <a:r>
              <a:rPr lang="en-GB" dirty="0" smtClean="0"/>
              <a:t>diagnostics </a:t>
            </a:r>
            <a:r>
              <a:rPr lang="en-GB" dirty="0"/>
              <a:t>leading to the identification of actions that will transform urban living.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81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9108504" cy="1143000"/>
          </a:xfrm>
        </p:spPr>
        <p:txBody>
          <a:bodyPr>
            <a:noAutofit/>
          </a:bodyPr>
          <a:lstStyle/>
          <a:p>
            <a:r>
              <a:rPr lang="en-GB" sz="3600" dirty="0"/>
              <a:t>Beyond </a:t>
            </a:r>
            <a:r>
              <a:rPr lang="en-GB" sz="3600" dirty="0" smtClean="0"/>
              <a:t>Silos:</a:t>
            </a:r>
            <a:br>
              <a:rPr lang="en-GB" sz="3600" dirty="0" smtClean="0"/>
            </a:br>
            <a:r>
              <a:rPr lang="en-GB" sz="3600" dirty="0" smtClean="0"/>
              <a:t>Principle Component Analysis </a:t>
            </a:r>
            <a:r>
              <a:rPr lang="en-GB" sz="3600" dirty="0"/>
              <a:t>(PCA)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9967" y="1844824"/>
            <a:ext cx="8676456" cy="385696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457200" indent="-45720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b="1" dirty="0"/>
              <a:t>Identification of 248 datasets of the city.</a:t>
            </a:r>
          </a:p>
          <a:p>
            <a:pPr marL="457200" indent="-45720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b="1" dirty="0" smtClean="0"/>
              <a:t>Analysis </a:t>
            </a:r>
            <a:r>
              <a:rPr lang="en-GB" sz="2800" b="1" dirty="0"/>
              <a:t>of 58 variables to develop an integrated analysis to explore the relationships between individuals, households and place.  </a:t>
            </a:r>
          </a:p>
          <a:p>
            <a:pPr marL="457200" indent="-457200">
              <a:spcBef>
                <a:spcPct val="20000"/>
              </a:spcBef>
              <a:buClr>
                <a:schemeClr val="accent4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sz="2800" b="1" dirty="0" smtClean="0"/>
              <a:t>The </a:t>
            </a:r>
            <a:r>
              <a:rPr lang="en-GB" sz="2800" b="1" dirty="0"/>
              <a:t>PCA identified 14 significant separate groups of linked variables that account for 79.221% of the variance in the dataset. </a:t>
            </a:r>
          </a:p>
        </p:txBody>
      </p:sp>
    </p:spTree>
    <p:extLst>
      <p:ext uri="{BB962C8B-B14F-4D97-AF65-F5344CB8AC3E}">
        <p14:creationId xmlns:p14="http://schemas.microsoft.com/office/powerpoint/2010/main" val="1300326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Component 1: Deprivation, Skills, Health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Accounts for 17.9% of the variance and includes a relationship between income, deprivation, skills and occupation, rates of homelessness, elementary occupations, lone parent households, young population, low value housing.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The counter to this group is highly skilled residents, professional occupations, high incidence of self-employment and high levels of domestic gas consumption. </a:t>
            </a:r>
          </a:p>
        </p:txBody>
      </p:sp>
    </p:spTree>
    <p:extLst>
      <p:ext uri="{BB962C8B-B14F-4D97-AF65-F5344CB8AC3E}">
        <p14:creationId xmlns:p14="http://schemas.microsoft.com/office/powerpoint/2010/main" val="3378527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chel\Documents\Data GIS output\pca_v4.1_pc1_gas_dwelling.jpg"/>
          <p:cNvPicPr/>
          <p:nvPr/>
        </p:nvPicPr>
        <p:blipFill>
          <a:blip r:embed="rId2" cstate="print"/>
          <a:srcRect l="8889" t="21640" r="7901" b="4538"/>
          <a:stretch>
            <a:fillRect/>
          </a:stretch>
        </p:blipFill>
        <p:spPr bwMode="auto">
          <a:xfrm>
            <a:off x="419928" y="404663"/>
            <a:ext cx="3888431" cy="4970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Rachel\Documents\Data GIS output\pca_v4.1_pc7.jpg"/>
          <p:cNvPicPr/>
          <p:nvPr/>
        </p:nvPicPr>
        <p:blipFill>
          <a:blip r:embed="rId3" cstate="print"/>
          <a:srcRect l="5650" t="11986" b="8696"/>
          <a:stretch>
            <a:fillRect/>
          </a:stretch>
        </p:blipFill>
        <p:spPr bwMode="auto">
          <a:xfrm>
            <a:off x="4932040" y="476672"/>
            <a:ext cx="4067944" cy="489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3568" y="5374957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/>
              <a:t>Figure 1: (a) Low value housing stock and domestic gas consumption; (b) Above average housing stock value and domestic electricity consumption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13392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Component 3: 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Connectivity </a:t>
            </a:r>
            <a:r>
              <a:rPr lang="en-GB" sz="3600" dirty="0"/>
              <a:t>and Well-being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/>
              <a:t>A relationship exists between subjective well-being and the connectivity of wards in terms of access to services and journey times.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/>
              <a:t>Indicators include number of households with reasonable travel time by walking or public transport, travel time by public transport (morning rush), access to food within reasonable travel times.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 smtClean="0"/>
              <a:t>High levels of well-being in the north of the city and a band south of the city core.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45988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Skills Gap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773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Skills Gaps: Area covered</a:t>
            </a:r>
            <a:endParaRPr lang="en-GB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84784"/>
            <a:ext cx="5952259" cy="4525963"/>
          </a:xfrm>
        </p:spPr>
      </p:pic>
      <p:sp>
        <p:nvSpPr>
          <p:cNvPr id="6" name="TextBox 5"/>
          <p:cNvSpPr txBox="1"/>
          <p:nvPr/>
        </p:nvSpPr>
        <p:spPr>
          <a:xfrm>
            <a:off x="323528" y="1628800"/>
            <a:ext cx="1944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Black Country:</a:t>
            </a:r>
          </a:p>
          <a:p>
            <a:endParaRPr lang="en-GB" dirty="0"/>
          </a:p>
          <a:p>
            <a:r>
              <a:rPr lang="en-GB" dirty="0" smtClean="0"/>
              <a:t>Dudley</a:t>
            </a:r>
          </a:p>
          <a:p>
            <a:r>
              <a:rPr lang="en-GB" dirty="0" smtClean="0"/>
              <a:t>Sandwell</a:t>
            </a:r>
          </a:p>
          <a:p>
            <a:r>
              <a:rPr lang="en-GB" dirty="0" smtClean="0"/>
              <a:t>Walsall</a:t>
            </a:r>
          </a:p>
          <a:p>
            <a:r>
              <a:rPr lang="en-GB" dirty="0" smtClean="0"/>
              <a:t>Wolverhampton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16216" y="1412776"/>
            <a:ext cx="23042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Greater Birmingham and Solihull:</a:t>
            </a:r>
          </a:p>
          <a:p>
            <a:endParaRPr lang="en-GB" dirty="0"/>
          </a:p>
          <a:p>
            <a:r>
              <a:rPr lang="en-GB" dirty="0"/>
              <a:t>Birmingham</a:t>
            </a:r>
          </a:p>
          <a:p>
            <a:r>
              <a:rPr lang="en-GB" dirty="0"/>
              <a:t>Bromsgrove</a:t>
            </a:r>
          </a:p>
          <a:p>
            <a:r>
              <a:rPr lang="en-GB" dirty="0"/>
              <a:t>Cannock Chase</a:t>
            </a:r>
          </a:p>
          <a:p>
            <a:r>
              <a:rPr lang="en-GB" dirty="0"/>
              <a:t>East Staffordshire</a:t>
            </a:r>
          </a:p>
          <a:p>
            <a:r>
              <a:rPr lang="en-GB" dirty="0"/>
              <a:t>Lichfield</a:t>
            </a:r>
          </a:p>
          <a:p>
            <a:r>
              <a:rPr lang="en-GB" dirty="0"/>
              <a:t>Redditch</a:t>
            </a:r>
          </a:p>
          <a:p>
            <a:r>
              <a:rPr lang="en-GB" dirty="0"/>
              <a:t>Solihull</a:t>
            </a:r>
          </a:p>
          <a:p>
            <a:r>
              <a:rPr lang="en-GB" dirty="0"/>
              <a:t>Tamworth</a:t>
            </a:r>
          </a:p>
          <a:p>
            <a:r>
              <a:rPr lang="en-GB" dirty="0"/>
              <a:t>Wyre Forest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36450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Coventry and Warwickshire:</a:t>
            </a:r>
          </a:p>
          <a:p>
            <a:endParaRPr lang="en-GB" dirty="0"/>
          </a:p>
          <a:p>
            <a:r>
              <a:rPr lang="en-GB" dirty="0"/>
              <a:t>Coventry</a:t>
            </a:r>
          </a:p>
          <a:p>
            <a:r>
              <a:rPr lang="en-GB" dirty="0"/>
              <a:t>North Warwickshire</a:t>
            </a:r>
          </a:p>
          <a:p>
            <a:r>
              <a:rPr lang="en-GB" dirty="0"/>
              <a:t>Nuneaton</a:t>
            </a:r>
          </a:p>
          <a:p>
            <a:r>
              <a:rPr lang="en-GB" dirty="0"/>
              <a:t>Rugby</a:t>
            </a:r>
          </a:p>
          <a:p>
            <a:r>
              <a:rPr lang="en-GB" dirty="0" smtClean="0"/>
              <a:t>Stratford-on-Avon</a:t>
            </a:r>
            <a:endParaRPr lang="en-GB" dirty="0"/>
          </a:p>
          <a:p>
            <a:r>
              <a:rPr lang="en-GB" dirty="0"/>
              <a:t>Warwick</a:t>
            </a:r>
          </a:p>
        </p:txBody>
      </p:sp>
    </p:spTree>
    <p:extLst>
      <p:ext uri="{BB962C8B-B14F-4D97-AF65-F5344CB8AC3E}">
        <p14:creationId xmlns:p14="http://schemas.microsoft.com/office/powerpoint/2010/main" val="3292377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689</Words>
  <Application>Microsoft Office PowerPoint</Application>
  <PresentationFormat>On-screen Show (4:3)</PresentationFormat>
  <Paragraphs>122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Review of Key Findings – Skilling Property? Professor John Bryson City-REDI, University of Birmingham</vt:lpstr>
      <vt:lpstr>Beyond Silos </vt:lpstr>
      <vt:lpstr>Urban Living Birmingham</vt:lpstr>
      <vt:lpstr>Beyond Silos: Principle Component Analysis (PCA)</vt:lpstr>
      <vt:lpstr>Component 1: Deprivation, Skills, Health </vt:lpstr>
      <vt:lpstr>PowerPoint Presentation</vt:lpstr>
      <vt:lpstr>Component 3:  Connectivity and Well-being </vt:lpstr>
      <vt:lpstr>Skills Gap </vt:lpstr>
      <vt:lpstr>Skills Gaps: Area covered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Implications </vt:lpstr>
      <vt:lpstr>Housing – Not in my backyard? </vt:lpstr>
    </vt:vector>
  </TitlesOfParts>
  <Company>University of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Riley</dc:creator>
  <cp:lastModifiedBy>Charlotte Hoole</cp:lastModifiedBy>
  <cp:revision>59</cp:revision>
  <cp:lastPrinted>2016-04-26T10:27:04Z</cp:lastPrinted>
  <dcterms:created xsi:type="dcterms:W3CDTF">2016-03-11T10:57:39Z</dcterms:created>
  <dcterms:modified xsi:type="dcterms:W3CDTF">2016-11-24T16:44:13Z</dcterms:modified>
</cp:coreProperties>
</file>