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2" r:id="rId3"/>
    <p:sldId id="273" r:id="rId4"/>
    <p:sldId id="271" r:id="rId5"/>
    <p:sldId id="257" r:id="rId6"/>
    <p:sldId id="270" r:id="rId7"/>
  </p:sldIdLst>
  <p:sldSz cx="9144000" cy="5143500" type="screen16x9"/>
  <p:notesSz cx="9144000" cy="6858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EBD"/>
    <a:srgbClr val="857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0"/>
    <p:restoredTop sz="96208"/>
  </p:normalViewPr>
  <p:slideViewPr>
    <p:cSldViewPr>
      <p:cViewPr varScale="1">
        <p:scale>
          <a:sx n="108" d="100"/>
          <a:sy n="108" d="100"/>
        </p:scale>
        <p:origin x="82" y="211"/>
      </p:cViewPr>
      <p:guideLst>
        <p:guide orient="horz" pos="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7" d="100"/>
          <a:sy n="167" d="100"/>
        </p:scale>
        <p:origin x="1976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8000E5-E1BF-1B49-8B13-714438104D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6E7D2-FA68-9F43-935B-5C4FB410B5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251F9C-DD71-D44B-BC61-B9FFF09B63D6}" type="datetimeFigureOut">
              <a:rPr lang="en-US" altLang="en-US"/>
              <a:pPr>
                <a:defRPr/>
              </a:pPr>
              <a:t>10/20/2020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5D875-A649-3A4B-8E3B-058149450C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01212-A529-7F40-936E-A515A995FD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70662C-C48F-D348-A8B1-EF16E8860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4C16E-B00C-4FA4-8953-2E262D1684AF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8C3CB-3118-423E-861A-757A9737E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5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arenBoth"/>
            </a:pP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66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1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7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1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5B5651C-5A5C-0D40-AC2C-905D773471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2498"/>
            <a:ext cx="2195736" cy="697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C9A4D-C35F-2041-B67E-02C417B2AB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1493"/>
            <a:ext cx="648065" cy="648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D54597-78A8-6A4C-850A-E03940FEC5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232018"/>
            <a:ext cx="648071" cy="6480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514508-E31E-2C47-9F79-3716C60F498C}"/>
              </a:ext>
            </a:extLst>
          </p:cNvPr>
          <p:cNvSpPr/>
          <p:nvPr userDrawn="1"/>
        </p:nvSpPr>
        <p:spPr bwMode="auto">
          <a:xfrm>
            <a:off x="0" y="4011910"/>
            <a:ext cx="9144000" cy="1131590"/>
          </a:xfrm>
          <a:prstGeom prst="rect">
            <a:avLst/>
          </a:prstGeom>
          <a:solidFill>
            <a:schemeClr val="tx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E5A0BFD-BC69-E34D-A3CF-3E554BBD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991322"/>
            <a:ext cx="6552728" cy="596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57553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F035F39-EA28-7947-AC87-DADC2485C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73" y="4659660"/>
            <a:ext cx="6551612" cy="360362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803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11510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57553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7097" y="1347614"/>
            <a:ext cx="7772400" cy="27420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tx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D64A6F-61E9-D442-B59D-774E3EEDF82C}"/>
              </a:ext>
            </a:extLst>
          </p:cNvPr>
          <p:cNvCxnSpPr/>
          <p:nvPr userDrawn="1"/>
        </p:nvCxnSpPr>
        <p:spPr bwMode="auto">
          <a:xfrm>
            <a:off x="2267744" y="4464000"/>
            <a:ext cx="0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AFA302B-DC25-1D4B-BFC4-4A3E9E39FE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72111"/>
            <a:ext cx="2195736" cy="697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194A52-77D4-844E-B886-FA712040CA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79592"/>
            <a:ext cx="648065" cy="648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30F209-5157-FC4C-B55C-CA1B3BF071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371950"/>
            <a:ext cx="648071" cy="6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1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11510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57553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347614"/>
            <a:ext cx="7772400" cy="27363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tx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624A8E7-B4A2-E147-8203-95C2112BD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86" y="4220745"/>
            <a:ext cx="2483768" cy="788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09E25-A813-EA48-B06E-84F8E4E3A7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18" y="4299942"/>
            <a:ext cx="648065" cy="648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3DB76A-4B22-954C-89AA-38B0311479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38" y="4292300"/>
            <a:ext cx="648071" cy="6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4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83518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57553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419622"/>
            <a:ext cx="7772400" cy="27420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8770F-8CCB-0C41-B60A-29A32F50E6BA}"/>
              </a:ext>
            </a:extLst>
          </p:cNvPr>
          <p:cNvSpPr txBox="1"/>
          <p:nvPr userDrawn="1"/>
        </p:nvSpPr>
        <p:spPr>
          <a:xfrm>
            <a:off x="2343629" y="4421465"/>
            <a:ext cx="1205779" cy="598557"/>
          </a:xfrm>
          <a:custGeom>
            <a:avLst/>
            <a:gdLst>
              <a:gd name="connsiteX0" fmla="*/ 0 w 1205779"/>
              <a:gd name="connsiteY0" fmla="*/ 0 h 738664"/>
              <a:gd name="connsiteX1" fmla="*/ 1205779 w 1205779"/>
              <a:gd name="connsiteY1" fmla="*/ 0 h 738664"/>
              <a:gd name="connsiteX2" fmla="*/ 1205779 w 1205779"/>
              <a:gd name="connsiteY2" fmla="*/ 738664 h 738664"/>
              <a:gd name="connsiteX3" fmla="*/ 0 w 1205779"/>
              <a:gd name="connsiteY3" fmla="*/ 738664 h 738664"/>
              <a:gd name="connsiteX4" fmla="*/ 0 w 1205779"/>
              <a:gd name="connsiteY4" fmla="*/ 0 h 738664"/>
              <a:gd name="connsiteX0" fmla="*/ 0 w 1205779"/>
              <a:gd name="connsiteY0" fmla="*/ 205 h 738869"/>
              <a:gd name="connsiteX1" fmla="*/ 452352 w 1205779"/>
              <a:gd name="connsiteY1" fmla="*/ 118059 h 738869"/>
              <a:gd name="connsiteX2" fmla="*/ 1205779 w 1205779"/>
              <a:gd name="connsiteY2" fmla="*/ 205 h 738869"/>
              <a:gd name="connsiteX3" fmla="*/ 1205779 w 1205779"/>
              <a:gd name="connsiteY3" fmla="*/ 738869 h 738869"/>
              <a:gd name="connsiteX4" fmla="*/ 0 w 1205779"/>
              <a:gd name="connsiteY4" fmla="*/ 738869 h 738869"/>
              <a:gd name="connsiteX5" fmla="*/ 0 w 1205779"/>
              <a:gd name="connsiteY5" fmla="*/ 205 h 73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779" h="738869">
                <a:moveTo>
                  <a:pt x="0" y="205"/>
                </a:moveTo>
                <a:cubicBezTo>
                  <a:pt x="150784" y="-5853"/>
                  <a:pt x="301568" y="124117"/>
                  <a:pt x="452352" y="118059"/>
                </a:cubicBezTo>
                <a:lnTo>
                  <a:pt x="1205779" y="205"/>
                </a:lnTo>
                <a:lnTo>
                  <a:pt x="1205779" y="738869"/>
                </a:lnTo>
                <a:lnTo>
                  <a:pt x="0" y="738869"/>
                </a:lnTo>
                <a:lnTo>
                  <a:pt x="0" y="205"/>
                </a:lnTo>
                <a:close/>
              </a:path>
            </a:pathLst>
          </a:cu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BIRMINGHAM</a:t>
            </a:r>
          </a:p>
          <a:p>
            <a:r>
              <a:rPr lang="en-GB" sz="14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BUSINESS</a:t>
            </a:r>
          </a:p>
          <a:p>
            <a:r>
              <a:rPr lang="en-GB" sz="14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03B61E-2736-854A-BD8B-190D1C122EFB}"/>
              </a:ext>
            </a:extLst>
          </p:cNvPr>
          <p:cNvCxnSpPr/>
          <p:nvPr userDrawn="1"/>
        </p:nvCxnSpPr>
        <p:spPr bwMode="auto">
          <a:xfrm>
            <a:off x="2267744" y="4464000"/>
            <a:ext cx="0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96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83518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57553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419622"/>
            <a:ext cx="7772400" cy="331236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93283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69" y="483915"/>
            <a:ext cx="4535165" cy="9182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57553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569" y="1512615"/>
            <a:ext cx="4535165" cy="257130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48064" y="483518"/>
            <a:ext cx="3546085" cy="172819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148063" y="2355726"/>
            <a:ext cx="3546085" cy="172819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59D1A-1BB5-244B-8C49-DC86CFFC2E76}"/>
              </a:ext>
            </a:extLst>
          </p:cNvPr>
          <p:cNvSpPr txBox="1"/>
          <p:nvPr userDrawn="1"/>
        </p:nvSpPr>
        <p:spPr>
          <a:xfrm>
            <a:off x="2343629" y="4421465"/>
            <a:ext cx="1205779" cy="598557"/>
          </a:xfrm>
          <a:custGeom>
            <a:avLst/>
            <a:gdLst>
              <a:gd name="connsiteX0" fmla="*/ 0 w 1205779"/>
              <a:gd name="connsiteY0" fmla="*/ 0 h 738664"/>
              <a:gd name="connsiteX1" fmla="*/ 1205779 w 1205779"/>
              <a:gd name="connsiteY1" fmla="*/ 0 h 738664"/>
              <a:gd name="connsiteX2" fmla="*/ 1205779 w 1205779"/>
              <a:gd name="connsiteY2" fmla="*/ 738664 h 738664"/>
              <a:gd name="connsiteX3" fmla="*/ 0 w 1205779"/>
              <a:gd name="connsiteY3" fmla="*/ 738664 h 738664"/>
              <a:gd name="connsiteX4" fmla="*/ 0 w 1205779"/>
              <a:gd name="connsiteY4" fmla="*/ 0 h 738664"/>
              <a:gd name="connsiteX0" fmla="*/ 0 w 1205779"/>
              <a:gd name="connsiteY0" fmla="*/ 205 h 738869"/>
              <a:gd name="connsiteX1" fmla="*/ 452352 w 1205779"/>
              <a:gd name="connsiteY1" fmla="*/ 118059 h 738869"/>
              <a:gd name="connsiteX2" fmla="*/ 1205779 w 1205779"/>
              <a:gd name="connsiteY2" fmla="*/ 205 h 738869"/>
              <a:gd name="connsiteX3" fmla="*/ 1205779 w 1205779"/>
              <a:gd name="connsiteY3" fmla="*/ 738869 h 738869"/>
              <a:gd name="connsiteX4" fmla="*/ 0 w 1205779"/>
              <a:gd name="connsiteY4" fmla="*/ 738869 h 738869"/>
              <a:gd name="connsiteX5" fmla="*/ 0 w 1205779"/>
              <a:gd name="connsiteY5" fmla="*/ 205 h 73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779" h="738869">
                <a:moveTo>
                  <a:pt x="0" y="205"/>
                </a:moveTo>
                <a:cubicBezTo>
                  <a:pt x="150784" y="-5853"/>
                  <a:pt x="301568" y="124117"/>
                  <a:pt x="452352" y="118059"/>
                </a:cubicBezTo>
                <a:lnTo>
                  <a:pt x="1205779" y="205"/>
                </a:lnTo>
                <a:lnTo>
                  <a:pt x="1205779" y="738869"/>
                </a:lnTo>
                <a:lnTo>
                  <a:pt x="0" y="738869"/>
                </a:lnTo>
                <a:lnTo>
                  <a:pt x="0" y="205"/>
                </a:lnTo>
                <a:close/>
              </a:path>
            </a:pathLst>
          </a:cu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BIRMINGHAM</a:t>
            </a:r>
          </a:p>
          <a:p>
            <a:r>
              <a:rPr lang="en-GB" sz="14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BUSINESS</a:t>
            </a:r>
          </a:p>
          <a:p>
            <a:r>
              <a:rPr lang="en-GB" sz="14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70F661-BA95-F144-9710-A8BB099FC8C9}"/>
              </a:ext>
            </a:extLst>
          </p:cNvPr>
          <p:cNvCxnSpPr/>
          <p:nvPr userDrawn="1"/>
        </p:nvCxnSpPr>
        <p:spPr bwMode="auto">
          <a:xfrm>
            <a:off x="2267744" y="4464000"/>
            <a:ext cx="0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51" r:id="rId3"/>
    <p:sldLayoutId id="2147483949" r:id="rId4"/>
    <p:sldLayoutId id="2147483950" r:id="rId5"/>
    <p:sldLayoutId id="2147483948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89EBD"/>
          </a:solidFill>
          <a:latin typeface="Georgia"/>
          <a:ea typeface="ＭＳ Ｐゴシック" charset="0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80000"/>
        <a:buFont typeface="Wingdings" pitchFamily="2" charset="2"/>
        <a:buNone/>
        <a:defRPr sz="200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None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65000"/>
        <a:buFont typeface="Wingdings" pitchFamily="2" charset="2"/>
        <a:buChar char="o"/>
        <a:defRPr sz="28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80000"/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90000"/>
        <a:buChar char="»"/>
        <a:defRPr sz="28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Greater Birmingham Chambers of Commerce logo">
            <a:extLst>
              <a:ext uri="{FF2B5EF4-FFF2-40B4-BE49-F238E27FC236}">
                <a16:creationId xmlns:a16="http://schemas.microsoft.com/office/drawing/2014/main" id="{35EABDFE-6E52-2D40-8A9C-8FCA0454F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93" y="267494"/>
            <a:ext cx="1333751" cy="643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119968"/>
            <a:ext cx="6552728" cy="596652"/>
          </a:xfrm>
        </p:spPr>
        <p:txBody>
          <a:bodyPr/>
          <a:lstStyle/>
          <a:p>
            <a:pPr lvl="0"/>
            <a:r>
              <a:rPr lang="en-GB" sz="1600" kern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University of Birmingham and the GB Chambers of Commerce</a:t>
            </a:r>
            <a:br>
              <a:rPr lang="en-GB" sz="1600" kern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GB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Birmingham Economic Review 2020</a:t>
            </a:r>
            <a:br>
              <a:rPr lang="en-GB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GB" sz="1800" kern="1200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Prof </a:t>
            </a:r>
            <a:r>
              <a:rPr lang="en-GB" sz="1800" kern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Simon Collinson</a:t>
            </a:r>
            <a:br>
              <a:rPr lang="en-GB" sz="1800" kern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05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027A10-A1C4-1B41-8275-215C5D5279B9}"/>
              </a:ext>
            </a:extLst>
          </p:cNvPr>
          <p:cNvSpPr/>
          <p:nvPr/>
        </p:nvSpPr>
        <p:spPr>
          <a:xfrm>
            <a:off x="2627784" y="4495070"/>
            <a:ext cx="3294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</a:rPr>
              <a:t>BER2020 </a:t>
            </a:r>
          </a:p>
        </p:txBody>
      </p:sp>
      <p:pic>
        <p:nvPicPr>
          <p:cNvPr id="4" name="Picture 3" title="Greater Birmingham Chambers of Commerce logo">
            <a:extLst>
              <a:ext uri="{FF2B5EF4-FFF2-40B4-BE49-F238E27FC236}">
                <a16:creationId xmlns:a16="http://schemas.microsoft.com/office/drawing/2014/main" id="{8BD13F0C-A29C-A743-A44F-48C105986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13" y="4371950"/>
            <a:ext cx="1333751" cy="6436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8D1432-65AB-1E45-97F4-B2AACEF558E7}"/>
              </a:ext>
            </a:extLst>
          </p:cNvPr>
          <p:cNvSpPr txBox="1"/>
          <p:nvPr/>
        </p:nvSpPr>
        <p:spPr>
          <a:xfrm>
            <a:off x="4602584" y="248320"/>
            <a:ext cx="38089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600" b="0" u="sng" dirty="0">
                <a:latin typeface="+mn-lt"/>
                <a:ea typeface="Calibri" panose="020F0502020204030204" pitchFamily="34" charset="0"/>
              </a:rPr>
              <a:t>BER2020 Overview</a:t>
            </a:r>
          </a:p>
          <a:p>
            <a:pPr lvl="0">
              <a:spcAft>
                <a:spcPts val="600"/>
              </a:spcAft>
            </a:pPr>
            <a:endParaRPr lang="en-GB" sz="1600" b="0" u="sng" dirty="0"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1600" b="0" dirty="0">
                <a:latin typeface="+mn-lt"/>
                <a:ea typeface="Calibri" panose="020F0502020204030204" pitchFamily="34" charset="0"/>
              </a:rPr>
              <a:t>The city-region before Covid</a:t>
            </a: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1600" b="0" dirty="0">
                <a:latin typeface="+mn-lt"/>
                <a:ea typeface="Calibri" panose="020F0502020204030204" pitchFamily="34" charset="0"/>
              </a:rPr>
              <a:t>The impacts of Covid: </a:t>
            </a:r>
          </a:p>
          <a:p>
            <a:pPr marL="800100" lvl="1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1600" b="0" dirty="0">
                <a:latin typeface="+mn-lt"/>
                <a:ea typeface="Calibri" panose="020F0502020204030204" pitchFamily="34" charset="0"/>
              </a:rPr>
              <a:t>Health and wellbeing. </a:t>
            </a:r>
          </a:p>
          <a:p>
            <a:pPr marL="800100" lvl="1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1600" b="0" dirty="0">
                <a:latin typeface="+mn-lt"/>
                <a:ea typeface="Calibri" panose="020F0502020204030204" pitchFamily="34" charset="0"/>
              </a:rPr>
              <a:t>Population and diversity. </a:t>
            </a:r>
          </a:p>
          <a:p>
            <a:pPr marL="800100" lvl="1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1600" b="0" dirty="0">
                <a:latin typeface="+mn-lt"/>
                <a:ea typeface="Calibri" panose="020F0502020204030204" pitchFamily="34" charset="0"/>
              </a:rPr>
              <a:t>Employment, investment, key sectors and innovation</a:t>
            </a: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1600" b="0" dirty="0">
                <a:latin typeface="+mn-lt"/>
                <a:ea typeface="Calibri" panose="020F0502020204030204" pitchFamily="34" charset="0"/>
              </a:rPr>
              <a:t>Beyond 2020. </a:t>
            </a:r>
          </a:p>
          <a:p>
            <a:pPr marL="800100" lvl="1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1600" b="0" dirty="0">
                <a:latin typeface="+mn-lt"/>
                <a:ea typeface="Calibri" panose="020F0502020204030204" pitchFamily="34" charset="0"/>
              </a:rPr>
              <a:t>Covid + Brexit. </a:t>
            </a:r>
          </a:p>
          <a:p>
            <a:pPr marL="800100" lvl="1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1600" b="0" dirty="0">
                <a:latin typeface="+mn-lt"/>
                <a:ea typeface="Calibri" panose="020F0502020204030204" pitchFamily="34" charset="0"/>
              </a:rPr>
              <a:t>Opportunity: CWG2022, HS2, and more</a:t>
            </a:r>
          </a:p>
        </p:txBody>
      </p:sp>
      <p:pic>
        <p:nvPicPr>
          <p:cNvPr id="2" name="Picture 1" title="Decorative image">
            <a:extLst>
              <a:ext uri="{FF2B5EF4-FFF2-40B4-BE49-F238E27FC236}">
                <a16:creationId xmlns:a16="http://schemas.microsoft.com/office/drawing/2014/main" id="{1BCBAE92-8E66-DC49-B865-36CECB2A1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3" y="195486"/>
            <a:ext cx="2747079" cy="3888432"/>
          </a:xfrm>
          <a:prstGeom prst="rect">
            <a:avLst/>
          </a:prstGeom>
        </p:spPr>
      </p:pic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BER2020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32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027A10-A1C4-1B41-8275-215C5D5279B9}"/>
              </a:ext>
            </a:extLst>
          </p:cNvPr>
          <p:cNvSpPr/>
          <p:nvPr/>
        </p:nvSpPr>
        <p:spPr>
          <a:xfrm>
            <a:off x="2627784" y="4495070"/>
            <a:ext cx="3294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</a:rPr>
              <a:t>BER2020 </a:t>
            </a:r>
          </a:p>
        </p:txBody>
      </p:sp>
      <p:pic>
        <p:nvPicPr>
          <p:cNvPr id="4" name="Picture 3" title="Greater Birmingham Chambers of Commerce logo">
            <a:extLst>
              <a:ext uri="{FF2B5EF4-FFF2-40B4-BE49-F238E27FC236}">
                <a16:creationId xmlns:a16="http://schemas.microsoft.com/office/drawing/2014/main" id="{8BD13F0C-A29C-A743-A44F-48C105986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13" y="4389731"/>
            <a:ext cx="1333751" cy="643666"/>
          </a:xfrm>
          <a:prstGeom prst="rect">
            <a:avLst/>
          </a:prstGeom>
        </p:spPr>
      </p:pic>
      <p:sp>
        <p:nvSpPr>
          <p:cNvPr id="20" name="Curved Down Arrow 19" descr="An arrow showing that an impact on households then creates a cycle be increasing the impact on businesses. " title="An arrow ">
            <a:extLst>
              <a:ext uri="{FF2B5EF4-FFF2-40B4-BE49-F238E27FC236}">
                <a16:creationId xmlns:a16="http://schemas.microsoft.com/office/drawing/2014/main" id="{AD81E4DD-28B2-6946-B658-9728652D1166}"/>
              </a:ext>
            </a:extLst>
          </p:cNvPr>
          <p:cNvSpPr/>
          <p:nvPr/>
        </p:nvSpPr>
        <p:spPr bwMode="auto">
          <a:xfrm rot="10800000">
            <a:off x="2364829" y="3435846"/>
            <a:ext cx="4800868" cy="800367"/>
          </a:xfrm>
          <a:prstGeom prst="curvedDownArrow">
            <a:avLst>
              <a:gd name="adj1" fmla="val 24952"/>
              <a:gd name="adj2" fmla="val 62113"/>
              <a:gd name="adj3" fmla="val 335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Callout 18">
            <a:extLst>
              <a:ext uri="{FF2B5EF4-FFF2-40B4-BE49-F238E27FC236}">
                <a16:creationId xmlns:a16="http://schemas.microsoft.com/office/drawing/2014/main" id="{8FC23EDE-BD8D-FA43-8179-5C375BBBE7B1}"/>
              </a:ext>
            </a:extLst>
          </p:cNvPr>
          <p:cNvSpPr/>
          <p:nvPr/>
        </p:nvSpPr>
        <p:spPr bwMode="auto">
          <a:xfrm>
            <a:off x="6141625" y="2201878"/>
            <a:ext cx="2656224" cy="1291854"/>
          </a:xfrm>
          <a:prstGeom prst="downArrowCallout">
            <a:avLst>
              <a:gd name="adj1" fmla="val 14760"/>
              <a:gd name="adj2" fmla="val 17605"/>
              <a:gd name="adj3" fmla="val 17605"/>
              <a:gd name="adj4" fmla="val 7841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0" dirty="0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and changes in consumption. More debt, inequality, mental health &amp; other health &amp; welfare risks</a:t>
            </a:r>
            <a:r>
              <a:rPr lang="en-GB" sz="1600" b="0" dirty="0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B76563-6211-ED4C-A38A-09FE27D3D45A}"/>
              </a:ext>
            </a:extLst>
          </p:cNvPr>
          <p:cNvSpPr/>
          <p:nvPr/>
        </p:nvSpPr>
        <p:spPr>
          <a:xfrm>
            <a:off x="6156176" y="1779662"/>
            <a:ext cx="235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on Households</a:t>
            </a:r>
            <a:endParaRPr lang="en-GB" sz="1800" dirty="0">
              <a:solidFill>
                <a:srgbClr val="3D3C3B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8" name="Right Arrow Callout 17">
            <a:extLst>
              <a:ext uri="{FF2B5EF4-FFF2-40B4-BE49-F238E27FC236}">
                <a16:creationId xmlns:a16="http://schemas.microsoft.com/office/drawing/2014/main" id="{F538BE64-C6C5-8E45-87B7-F075F53D3213}"/>
              </a:ext>
            </a:extLst>
          </p:cNvPr>
          <p:cNvSpPr/>
          <p:nvPr/>
        </p:nvSpPr>
        <p:spPr bwMode="auto">
          <a:xfrm>
            <a:off x="4067945" y="1789407"/>
            <a:ext cx="2016223" cy="1574431"/>
          </a:xfrm>
          <a:prstGeom prst="rightArrowCallout">
            <a:avLst>
              <a:gd name="adj1" fmla="val 20090"/>
              <a:gd name="adj2" fmla="val 25000"/>
              <a:gd name="adj3" fmla="val 34337"/>
              <a:gd name="adj4" fmla="val 6956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0" dirty="0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68% increase in claimant count. (19.4% youth rate). Hospitality and tourism: 79% furlough rate.</a:t>
            </a:r>
            <a:endParaRPr lang="en-GB" sz="1600" b="0" dirty="0">
              <a:solidFill>
                <a:srgbClr val="3D3C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04DC48-FED8-0E45-A8D1-BC7AE0CBF710}"/>
              </a:ext>
            </a:extLst>
          </p:cNvPr>
          <p:cNvSpPr/>
          <p:nvPr/>
        </p:nvSpPr>
        <p:spPr>
          <a:xfrm>
            <a:off x="4067944" y="1415591"/>
            <a:ext cx="1910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Unemployment</a:t>
            </a:r>
            <a:endParaRPr lang="en-GB" sz="1800" dirty="0">
              <a:solidFill>
                <a:srgbClr val="3D3C3B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6" name="Right Arrow Callout 15">
            <a:extLst>
              <a:ext uri="{FF2B5EF4-FFF2-40B4-BE49-F238E27FC236}">
                <a16:creationId xmlns:a16="http://schemas.microsoft.com/office/drawing/2014/main" id="{2030E142-60CC-4F47-814C-5E4CFCF53780}"/>
              </a:ext>
            </a:extLst>
          </p:cNvPr>
          <p:cNvSpPr/>
          <p:nvPr/>
        </p:nvSpPr>
        <p:spPr bwMode="auto">
          <a:xfrm>
            <a:off x="2097464" y="1186286"/>
            <a:ext cx="1913024" cy="2105544"/>
          </a:xfrm>
          <a:prstGeom prst="rightArrowCallout">
            <a:avLst>
              <a:gd name="adj1" fmla="val 20090"/>
              <a:gd name="adj2" fmla="val 25000"/>
              <a:gd name="adj3" fmla="val 34337"/>
              <a:gd name="adj4" fmla="val 6956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0" dirty="0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in: sales for 71% firms; auto manuf. (40%); Low cash flow; </a:t>
            </a:r>
            <a:r>
              <a:rPr lang="en-GB" sz="1400" b="0" dirty="0" err="1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CapEx</a:t>
            </a:r>
            <a:r>
              <a:rPr lang="en-GB" sz="1400" b="0" dirty="0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PMI. = More debt and insolvencies</a:t>
            </a:r>
            <a:r>
              <a:rPr lang="en-GB" sz="1600" b="0" dirty="0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9E509F-C3FB-114F-B358-BD244C7F3DB3}"/>
              </a:ext>
            </a:extLst>
          </p:cNvPr>
          <p:cNvSpPr/>
          <p:nvPr/>
        </p:nvSpPr>
        <p:spPr>
          <a:xfrm>
            <a:off x="2097464" y="824577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on Businesses impacts</a:t>
            </a:r>
            <a:endParaRPr lang="en-GB" sz="1800" dirty="0">
              <a:solidFill>
                <a:srgbClr val="3D3C3B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5" name="Right Arrow Callout 4">
            <a:extLst>
              <a:ext uri="{FF2B5EF4-FFF2-40B4-BE49-F238E27FC236}">
                <a16:creationId xmlns:a16="http://schemas.microsoft.com/office/drawing/2014/main" id="{B3FA32BC-85BB-5541-BFC8-2CB22FC43236}"/>
              </a:ext>
            </a:extLst>
          </p:cNvPr>
          <p:cNvSpPr/>
          <p:nvPr/>
        </p:nvSpPr>
        <p:spPr bwMode="auto">
          <a:xfrm>
            <a:off x="43219" y="927189"/>
            <a:ext cx="1996788" cy="1428537"/>
          </a:xfrm>
          <a:prstGeom prst="rightArrowCallout">
            <a:avLst>
              <a:gd name="adj1" fmla="val 20090"/>
              <a:gd name="adj2" fmla="val 25000"/>
              <a:gd name="adj3" fmla="val 34337"/>
              <a:gd name="adj4" fmla="val 7099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0" dirty="0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90% reduction in city centre footfall, 80% in traffic. Events, visitor numbers down</a:t>
            </a:r>
            <a:r>
              <a:rPr lang="en-GB" sz="1600" b="0" dirty="0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CB52BC-CCEE-7840-A198-6A2C8123276A}"/>
              </a:ext>
            </a:extLst>
          </p:cNvPr>
          <p:cNvSpPr/>
          <p:nvPr/>
        </p:nvSpPr>
        <p:spPr>
          <a:xfrm>
            <a:off x="107504" y="555526"/>
            <a:ext cx="1910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3D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Lockdown</a:t>
            </a:r>
            <a:endParaRPr lang="en-GB" sz="1800" dirty="0">
              <a:solidFill>
                <a:srgbClr val="3D3C3B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913A27-A774-BF47-8AC0-85BFFCE61EBD}"/>
              </a:ext>
            </a:extLst>
          </p:cNvPr>
          <p:cNvSpPr txBox="1"/>
          <p:nvPr/>
        </p:nvSpPr>
        <p:spPr>
          <a:xfrm>
            <a:off x="1542854" y="166616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u="sng" dirty="0"/>
              <a:t>The Cascading and Circular Impacts of an Economic Shock </a:t>
            </a: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The Cascading and Circular Impacts of an Economic Shock </a:t>
            </a:r>
            <a:br>
              <a:rPr lang="en-GB" u="sng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4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Greater Birmingham Chambers of Commerce logo">
            <a:extLst>
              <a:ext uri="{FF2B5EF4-FFF2-40B4-BE49-F238E27FC236}">
                <a16:creationId xmlns:a16="http://schemas.microsoft.com/office/drawing/2014/main" id="{F3A7896A-F3C5-A74A-9364-F4875F9C4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13" y="4389731"/>
            <a:ext cx="1333751" cy="6436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16DD03-9323-674B-9C6C-2DF330B7F7F1}"/>
              </a:ext>
            </a:extLst>
          </p:cNvPr>
          <p:cNvSpPr/>
          <p:nvPr/>
        </p:nvSpPr>
        <p:spPr>
          <a:xfrm>
            <a:off x="2627784" y="4495070"/>
            <a:ext cx="3294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</a:rPr>
              <a:t>BER2020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7A956-DD2C-054B-9E9A-64429B46E1BC}"/>
              </a:ext>
            </a:extLst>
          </p:cNvPr>
          <p:cNvSpPr/>
          <p:nvPr/>
        </p:nvSpPr>
        <p:spPr>
          <a:xfrm>
            <a:off x="1259632" y="3954382"/>
            <a:ext cx="7016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Source: Riley, R. (2020) WMCA Covid-19 Economic Impact Group. Weekly Monitor (No.27). WMREDI, WMCA. </a:t>
            </a:r>
            <a:endParaRPr lang="en-GB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n image showing different sectors within the WMCA and there expsure to COVID-19. Business. Professional and Financial Services are extremely exposed to COVID-19 whilst Culture and Sport are not. ">
            <a:extLst>
              <a:ext uri="{FF2B5EF4-FFF2-40B4-BE49-F238E27FC236}">
                <a16:creationId xmlns:a16="http://schemas.microsoft.com/office/drawing/2014/main" id="{ABFEBE53-4715-5746-BD54-0E38287AF30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15616" y="404296"/>
            <a:ext cx="6682179" cy="35283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0C92DF-8EB5-BA4B-8EB2-81FB5EF752CF}"/>
              </a:ext>
            </a:extLst>
          </p:cNvPr>
          <p:cNvSpPr/>
          <p:nvPr/>
        </p:nvSpPr>
        <p:spPr>
          <a:xfrm>
            <a:off x="1511660" y="54203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u="sng" dirty="0">
                <a:ea typeface="Calibri" panose="020F0502020204030204" pitchFamily="34" charset="0"/>
              </a:rPr>
              <a:t>The WMCA Economy: Risk Exposure by Industry Sector  </a:t>
            </a:r>
            <a:endParaRPr lang="en-GB" sz="1600" b="0" u="sng" dirty="0"/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ea typeface="Calibri" panose="020F0502020204030204" pitchFamily="34" charset="0"/>
              </a:rPr>
              <a:t>The WMCA Economy: Risk Exposure by Industry Sector 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93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Greater Birmingham Chambers of Commerce logo">
            <a:extLst>
              <a:ext uri="{FF2B5EF4-FFF2-40B4-BE49-F238E27FC236}">
                <a16:creationId xmlns:a16="http://schemas.microsoft.com/office/drawing/2014/main" id="{8BD13F0C-A29C-A743-A44F-48C105986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13" y="4389731"/>
            <a:ext cx="1333751" cy="6436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027A10-A1C4-1B41-8275-215C5D5279B9}"/>
              </a:ext>
            </a:extLst>
          </p:cNvPr>
          <p:cNvSpPr/>
          <p:nvPr/>
        </p:nvSpPr>
        <p:spPr>
          <a:xfrm>
            <a:off x="2627784" y="4495070"/>
            <a:ext cx="3294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</a:rPr>
              <a:t>BER2020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D1432-65AB-1E45-97F4-B2AACEF558E7}"/>
              </a:ext>
            </a:extLst>
          </p:cNvPr>
          <p:cNvSpPr txBox="1"/>
          <p:nvPr/>
        </p:nvSpPr>
        <p:spPr>
          <a:xfrm>
            <a:off x="827584" y="268137"/>
            <a:ext cx="77048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b="0" u="sng" dirty="0">
                <a:latin typeface="+mn-lt"/>
                <a:ea typeface="Calibri" panose="020F0502020204030204" pitchFamily="34" charset="0"/>
              </a:rPr>
              <a:t>Economic Shocks are a Test of Resilience</a:t>
            </a:r>
          </a:p>
          <a:p>
            <a:pPr lvl="0">
              <a:spcAft>
                <a:spcPts val="600"/>
              </a:spcAft>
            </a:pPr>
            <a:endParaRPr lang="en-GB" sz="1400" b="0" dirty="0">
              <a:latin typeface="+mn-lt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GB" sz="1400" b="0" dirty="0">
                <a:latin typeface="+mn-lt"/>
                <a:ea typeface="Calibri" panose="020F0502020204030204" pitchFamily="34" charset="0"/>
              </a:rPr>
              <a:t>Resilience… ‘the capacity of a regional economy to withstand, recover from and reorganize in the face of market, competitive and environmental shocks to its developmental growth path.’</a:t>
            </a:r>
          </a:p>
          <a:p>
            <a:pPr lvl="0">
              <a:spcAft>
                <a:spcPts val="600"/>
              </a:spcAft>
            </a:pPr>
            <a:r>
              <a:rPr lang="en-GB" sz="1400" dirty="0">
                <a:latin typeface="+mn-lt"/>
                <a:ea typeface="Calibri" panose="020F0502020204030204" pitchFamily="34" charset="0"/>
              </a:rPr>
              <a:t>(1) Initial risk exposure (resistance)? </a:t>
            </a:r>
            <a:r>
              <a:rPr lang="en-GB" sz="1400" b="0" dirty="0">
                <a:latin typeface="+mn-lt"/>
                <a:ea typeface="Calibri" panose="020F0502020204030204" pitchFamily="34" charset="0"/>
              </a:rPr>
              <a:t>High – relative to other regions. </a:t>
            </a:r>
            <a:endParaRPr lang="en-GB" sz="1400" dirty="0">
              <a:latin typeface="+mn-lt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GB" sz="1400" b="0" dirty="0">
                <a:latin typeface="+mn-lt"/>
                <a:ea typeface="Calibri" panose="020F0502020204030204" pitchFamily="34" charset="0"/>
              </a:rPr>
              <a:t>E.g. automotive manufacturing. Worth &gt;£11 bill to economy. Weak liquidity, debt problems in supply chain, impact on production and sales, &gt;50% furlough, + Brexit threats.</a:t>
            </a:r>
          </a:p>
          <a:p>
            <a:pPr lvl="0">
              <a:spcAft>
                <a:spcPts val="600"/>
              </a:spcAft>
            </a:pPr>
            <a:r>
              <a:rPr lang="en-GB" sz="1400" dirty="0">
                <a:latin typeface="+mn-lt"/>
                <a:ea typeface="Calibri" panose="020F0502020204030204" pitchFamily="34" charset="0"/>
              </a:rPr>
              <a:t>(2) Ability to respond and continually adapt response (agility)?</a:t>
            </a:r>
          </a:p>
          <a:p>
            <a:pPr lvl="0">
              <a:spcAft>
                <a:spcPts val="600"/>
              </a:spcAft>
            </a:pPr>
            <a:r>
              <a:rPr lang="en-GB" sz="1400" b="0" dirty="0">
                <a:latin typeface="+mn-lt"/>
                <a:ea typeface="Calibri" panose="020F0502020204030204" pitchFamily="34" charset="0"/>
              </a:rPr>
              <a:t>Regions like this are constrained by a legacy of low public investment, a lack of devolved decision-making power and resources and a weak capacity to design and deliver precise interventions.</a:t>
            </a:r>
          </a:p>
          <a:p>
            <a:pPr lvl="0">
              <a:spcAft>
                <a:spcPts val="600"/>
              </a:spcAft>
            </a:pPr>
            <a:r>
              <a:rPr lang="en-GB" sz="1400" dirty="0">
                <a:latin typeface="+mn-lt"/>
                <a:ea typeface="Calibri" panose="020F0502020204030204" pitchFamily="34" charset="0"/>
              </a:rPr>
              <a:t>(3) Capacity to quickly establish a new growth path </a:t>
            </a:r>
            <a:r>
              <a:rPr lang="en-GB" sz="1400" b="0" dirty="0">
                <a:latin typeface="+mn-lt"/>
                <a:ea typeface="Calibri" panose="020F0502020204030204" pitchFamily="34" charset="0"/>
              </a:rPr>
              <a:t>(renewal aligned to new realities)?</a:t>
            </a:r>
          </a:p>
          <a:p>
            <a:pPr lvl="0">
              <a:spcAft>
                <a:spcPts val="600"/>
              </a:spcAft>
            </a:pPr>
            <a:r>
              <a:rPr lang="en-GB" sz="1400" b="0" dirty="0">
                <a:latin typeface="+mn-lt"/>
                <a:ea typeface="Calibri" panose="020F0502020204030204" pitchFamily="34" charset="0"/>
              </a:rPr>
              <a:t>This is where the region could do well…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ea typeface="Calibri" panose="020F0502020204030204" pitchFamily="34" charset="0"/>
              </a:rPr>
              <a:t>Economic Shocks are a Test of Resilience</a:t>
            </a:r>
            <a:br>
              <a:rPr lang="en-GB" u="sng" dirty="0">
                <a:ea typeface="Calibri" panose="020F0502020204030204" pitchFamily="34" charset="0"/>
              </a:rPr>
            </a:br>
            <a:r>
              <a:rPr lang="en-GB" u="sng" dirty="0">
                <a:ea typeface="Calibri" panose="020F0502020204030204" pitchFamily="34" charset="0"/>
              </a:rPr>
              <a:t>Economic Shocks are a Test of Resilience</a:t>
            </a:r>
            <a:br>
              <a:rPr lang="en-GB" u="sng" dirty="0">
                <a:ea typeface="Calibri" panose="020F050202020403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3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Greater Birmingham Chambers of Commerce logo">
            <a:extLst>
              <a:ext uri="{FF2B5EF4-FFF2-40B4-BE49-F238E27FC236}">
                <a16:creationId xmlns:a16="http://schemas.microsoft.com/office/drawing/2014/main" id="{B5B4760D-2FA3-0C45-A982-8F00981A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13" y="4389731"/>
            <a:ext cx="1333751" cy="643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AAF6A2-BFD9-8144-AA43-165A2A4550A5}"/>
              </a:ext>
            </a:extLst>
          </p:cNvPr>
          <p:cNvSpPr/>
          <p:nvPr/>
        </p:nvSpPr>
        <p:spPr>
          <a:xfrm>
            <a:off x="2627784" y="4495070"/>
            <a:ext cx="3294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</a:rPr>
              <a:t>BER2020 </a:t>
            </a:r>
          </a:p>
        </p:txBody>
      </p:sp>
      <p:pic>
        <p:nvPicPr>
          <p:cNvPr id="4" name="Picture 3" title="West Midlands Growth Company logo">
            <a:extLst>
              <a:ext uri="{FF2B5EF4-FFF2-40B4-BE49-F238E27FC236}">
                <a16:creationId xmlns:a16="http://schemas.microsoft.com/office/drawing/2014/main" id="{92D8E64D-23D4-6F4F-8C82-1EA5FFCC19A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69" y="3406161"/>
            <a:ext cx="970803" cy="704775"/>
          </a:xfrm>
          <a:prstGeom prst="rect">
            <a:avLst/>
          </a:prstGeom>
        </p:spPr>
      </p:pic>
      <p:pic>
        <p:nvPicPr>
          <p:cNvPr id="11" name="Picture 10" title="WMCA logo">
            <a:extLst>
              <a:ext uri="{FF2B5EF4-FFF2-40B4-BE49-F238E27FC236}">
                <a16:creationId xmlns:a16="http://schemas.microsoft.com/office/drawing/2014/main" id="{BA376C79-019F-8849-AFE9-013A86AFE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318" y="3436748"/>
            <a:ext cx="1016849" cy="705658"/>
          </a:xfrm>
          <a:prstGeom prst="rect">
            <a:avLst/>
          </a:prstGeom>
        </p:spPr>
      </p:pic>
      <p:pic>
        <p:nvPicPr>
          <p:cNvPr id="5" name="Picture 4" title="Greater Birmingham and Solilhull LEP logo">
            <a:extLst>
              <a:ext uri="{FF2B5EF4-FFF2-40B4-BE49-F238E27FC236}">
                <a16:creationId xmlns:a16="http://schemas.microsoft.com/office/drawing/2014/main" id="{1E52C02C-1B77-5A4B-9A1F-AC00E5BF14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92" y="3534350"/>
            <a:ext cx="995729" cy="611266"/>
          </a:xfrm>
          <a:prstGeom prst="rect">
            <a:avLst/>
          </a:prstGeom>
        </p:spPr>
      </p:pic>
      <p:pic>
        <p:nvPicPr>
          <p:cNvPr id="13" name="Picture 12" title="Greater Birmingham Chambers of Commerce logo">
            <a:extLst>
              <a:ext uri="{FF2B5EF4-FFF2-40B4-BE49-F238E27FC236}">
                <a16:creationId xmlns:a16="http://schemas.microsoft.com/office/drawing/2014/main" id="{B68E964A-04C1-CB44-BA07-40D49702B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3829" y="3578624"/>
            <a:ext cx="1221823" cy="577302"/>
          </a:xfrm>
          <a:prstGeom prst="rect">
            <a:avLst/>
          </a:prstGeom>
        </p:spPr>
      </p:pic>
      <p:pic>
        <p:nvPicPr>
          <p:cNvPr id="6" name="Picture 5" title="Aston University logo">
            <a:extLst>
              <a:ext uri="{FF2B5EF4-FFF2-40B4-BE49-F238E27FC236}">
                <a16:creationId xmlns:a16="http://schemas.microsoft.com/office/drawing/2014/main" id="{84666C40-78E8-0547-B869-2F08F27BD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4708" y="3568821"/>
            <a:ext cx="1097989" cy="507045"/>
          </a:xfrm>
          <a:prstGeom prst="rect">
            <a:avLst/>
          </a:prstGeom>
        </p:spPr>
      </p:pic>
      <p:pic>
        <p:nvPicPr>
          <p:cNvPr id="12" name="Picture 11" title="Birmingham City Council logo">
            <a:extLst>
              <a:ext uri="{FF2B5EF4-FFF2-40B4-BE49-F238E27FC236}">
                <a16:creationId xmlns:a16="http://schemas.microsoft.com/office/drawing/2014/main" id="{2BACC557-F058-0A48-9117-251B821598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180" y="3642335"/>
            <a:ext cx="1537615" cy="438686"/>
          </a:xfrm>
          <a:prstGeom prst="rect">
            <a:avLst/>
          </a:prstGeom>
        </p:spPr>
      </p:pic>
      <p:pic>
        <p:nvPicPr>
          <p:cNvPr id="9" name="Picture 8" title="Birmingham City University logo">
            <a:extLst>
              <a:ext uri="{FF2B5EF4-FFF2-40B4-BE49-F238E27FC236}">
                <a16:creationId xmlns:a16="http://schemas.microsoft.com/office/drawing/2014/main" id="{752E7B09-C5CD-1343-8BFB-F192BC0C4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223" y="3612421"/>
            <a:ext cx="1752063" cy="4985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268A79-3B3B-E54E-A4CD-AA2368AA089F}"/>
              </a:ext>
            </a:extLst>
          </p:cNvPr>
          <p:cNvSpPr txBox="1"/>
          <p:nvPr/>
        </p:nvSpPr>
        <p:spPr>
          <a:xfrm>
            <a:off x="536827" y="253863"/>
            <a:ext cx="85732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u="sng" dirty="0">
                <a:latin typeface="+mn-lt"/>
                <a:cs typeface="Calibri" panose="020F0502020204030204" pitchFamily="34" charset="0"/>
              </a:rPr>
              <a:t>Looking Up and Looking Ahead</a:t>
            </a:r>
          </a:p>
          <a:p>
            <a:endParaRPr lang="en-GB" sz="1800" b="0" dirty="0">
              <a:latin typeface="+mn-lt"/>
              <a:cs typeface="Calibri" panose="020F0502020204030204" pitchFamily="34" charset="0"/>
            </a:endParaRPr>
          </a:p>
          <a:p>
            <a:pPr marL="514350" indent="-514350">
              <a:buAutoNum type="arabicParenBoth"/>
            </a:pPr>
            <a:r>
              <a:rPr lang="en-GB" sz="1800" b="0" dirty="0">
                <a:latin typeface="+mn-lt"/>
                <a:cs typeface="Calibri" panose="020F0502020204030204" pitchFamily="34" charset="0"/>
              </a:rPr>
              <a:t>The city-region is doing </a:t>
            </a:r>
            <a:r>
              <a:rPr lang="en-GB" sz="1800" b="0" i="1" dirty="0">
                <a:latin typeface="+mn-lt"/>
                <a:cs typeface="Calibri" panose="020F0502020204030204" pitchFamily="34" charset="0"/>
              </a:rPr>
              <a:t>relatively</a:t>
            </a:r>
            <a:r>
              <a:rPr lang="en-GB" sz="1800" b="0" dirty="0">
                <a:latin typeface="+mn-lt"/>
                <a:cs typeface="Calibri" panose="020F0502020204030204" pitchFamily="34" charset="0"/>
              </a:rPr>
              <a:t> well… and…</a:t>
            </a:r>
          </a:p>
          <a:p>
            <a:pPr marL="514350" indent="-514350">
              <a:buAutoNum type="arabicParenBoth"/>
            </a:pPr>
            <a:r>
              <a:rPr lang="en-GB" sz="1800" b="0" dirty="0">
                <a:latin typeface="+mn-lt"/>
                <a:cs typeface="Calibri" panose="020F0502020204030204" pitchFamily="34" charset="0"/>
              </a:rPr>
              <a:t>There are unprecedented opportunities for a renewed growth path:</a:t>
            </a:r>
          </a:p>
          <a:p>
            <a:pPr marL="803275" lvl="1" indent="-261938">
              <a:buFont typeface="Arial" panose="020B0604020202020204" pitchFamily="34" charset="0"/>
              <a:buChar char="•"/>
            </a:pPr>
            <a:r>
              <a:rPr lang="en-GB" sz="1800" b="0" dirty="0">
                <a:latin typeface="+mn-lt"/>
                <a:cs typeface="Calibri" panose="020F0502020204030204" pitchFamily="34" charset="0"/>
              </a:rPr>
              <a:t>Leverage the big investments (HS2) and events (CWG22) for long-term growth.</a:t>
            </a:r>
          </a:p>
          <a:p>
            <a:pPr marL="803275" lvl="1" indent="-261938">
              <a:buFont typeface="Arial" panose="020B0604020202020204" pitchFamily="34" charset="0"/>
              <a:buChar char="•"/>
            </a:pPr>
            <a:r>
              <a:rPr lang="en-GB" sz="1800" b="0" dirty="0">
                <a:latin typeface="+mn-lt"/>
                <a:cs typeface="Calibri" panose="020F0502020204030204" pitchFamily="34" charset="0"/>
              </a:rPr>
              <a:t>Improve collective ability to invest through regional partnerships. E.g. R&amp;D</a:t>
            </a:r>
          </a:p>
          <a:p>
            <a:pPr marL="803275" lvl="1" indent="-261938">
              <a:buFont typeface="Arial" panose="020B0604020202020204" pitchFamily="34" charset="0"/>
              <a:buChar char="•"/>
            </a:pPr>
            <a:r>
              <a:rPr lang="en-GB" sz="1800" b="0" dirty="0">
                <a:latin typeface="+mn-lt"/>
                <a:cs typeface="Calibri" panose="020F0502020204030204" pitchFamily="34" charset="0"/>
              </a:rPr>
              <a:t>Grow, develop, attract better skills.</a:t>
            </a:r>
          </a:p>
          <a:p>
            <a:pPr marL="803275" lvl="1" indent="-261938">
              <a:buFont typeface="Arial" panose="020B0604020202020204" pitchFamily="34" charset="0"/>
              <a:buChar char="•"/>
            </a:pPr>
            <a:r>
              <a:rPr lang="en-GB" sz="1800" b="0" dirty="0">
                <a:latin typeface="+mn-lt"/>
                <a:cs typeface="Calibri" panose="020F0502020204030204" pitchFamily="34" charset="0"/>
              </a:rPr>
              <a:t>Work towards more precise, evidence-based policy interventions.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GB" sz="1800" b="0" dirty="0">
              <a:latin typeface="+mn-lt"/>
              <a:cs typeface="Calibri" panose="020F0502020204030204" pitchFamily="34" charset="0"/>
            </a:endParaRPr>
          </a:p>
          <a:p>
            <a:r>
              <a:rPr lang="en-GB" sz="1800" b="0" dirty="0">
                <a:latin typeface="+mn-lt"/>
                <a:ea typeface="Calibri" panose="020F0502020204030204" pitchFamily="34" charset="0"/>
              </a:rPr>
              <a:t>…WMREDI: The West Midlands Regional Economic Development Institute</a:t>
            </a:r>
            <a:endParaRPr lang="en-GB" sz="1800" b="0" dirty="0">
              <a:latin typeface="+mn-lt"/>
              <a:cs typeface="Calibri" panose="020F0502020204030204" pitchFamily="34" charset="0"/>
            </a:endParaRPr>
          </a:p>
          <a:p>
            <a:pPr lvl="1"/>
            <a:endParaRPr lang="en-GB" sz="1800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cs typeface="Calibri" panose="020F0502020204030204" pitchFamily="34" charset="0"/>
              </a:rPr>
              <a:t>Looking Up and Looking Ahead</a:t>
            </a:r>
            <a:br>
              <a:rPr lang="en-GB" u="sng" dirty="0">
                <a:cs typeface="Calibri" panose="020F050202020403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473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16925</TotalTime>
  <Words>500</Words>
  <Application>Microsoft Office PowerPoint</Application>
  <PresentationFormat>On-screen Show (16:9)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Georgia</vt:lpstr>
      <vt:lpstr>Symbol</vt:lpstr>
      <vt:lpstr>Times New Roman</vt:lpstr>
      <vt:lpstr>Wingdings</vt:lpstr>
      <vt:lpstr>Default Design</vt:lpstr>
      <vt:lpstr>University of Birmingham and the GB Chambers of Commerce Birmingham Economic Review 2020 Prof Simon Collinson </vt:lpstr>
      <vt:lpstr>BER2020 Overview</vt:lpstr>
      <vt:lpstr>The Cascading and Circular Impacts of an Economic Shock  </vt:lpstr>
      <vt:lpstr>The WMCA Economy: Risk Exposure by Industry Sector   </vt:lpstr>
      <vt:lpstr>Economic Shocks are a Test of Resilience Economic Shocks are a Test of Resilience </vt:lpstr>
      <vt:lpstr>Looking Up and Looking Ahead </vt:lpstr>
    </vt:vector>
  </TitlesOfParts>
  <Company>The 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and Publications</dc:creator>
  <cp:lastModifiedBy>Stuart Mitchell (Birmingham Business School)</cp:lastModifiedBy>
  <cp:revision>167</cp:revision>
  <cp:lastPrinted>2019-07-31T08:58:40Z</cp:lastPrinted>
  <dcterms:created xsi:type="dcterms:W3CDTF">2005-06-08T11:15:47Z</dcterms:created>
  <dcterms:modified xsi:type="dcterms:W3CDTF">2020-10-20T10:37:59Z</dcterms:modified>
</cp:coreProperties>
</file>